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4" r:id="rId2"/>
    <p:sldId id="269" r:id="rId3"/>
    <p:sldId id="258" r:id="rId4"/>
    <p:sldId id="270" r:id="rId5"/>
    <p:sldId id="260" r:id="rId6"/>
    <p:sldId id="271" r:id="rId7"/>
    <p:sldId id="262" r:id="rId8"/>
    <p:sldId id="305" r:id="rId9"/>
    <p:sldId id="268" r:id="rId10"/>
    <p:sldId id="306" r:id="rId11"/>
    <p:sldId id="266" r:id="rId12"/>
    <p:sldId id="307" r:id="rId13"/>
    <p:sldId id="264" r:id="rId14"/>
    <p:sldId id="277" r:id="rId15"/>
    <p:sldId id="299" r:id="rId16"/>
    <p:sldId id="293" r:id="rId17"/>
    <p:sldId id="300" r:id="rId18"/>
    <p:sldId id="294" r:id="rId19"/>
    <p:sldId id="287" r:id="rId20"/>
    <p:sldId id="296" r:id="rId21"/>
    <p:sldId id="303" r:id="rId22"/>
    <p:sldId id="284" r:id="rId23"/>
    <p:sldId id="256" r:id="rId24"/>
    <p:sldId id="274" r:id="rId25"/>
    <p:sldId id="275" r:id="rId26"/>
    <p:sldId id="276" r:id="rId27"/>
    <p:sldId id="272" r:id="rId28"/>
    <p:sldId id="273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7A1D2-893E-47E1-ABFB-376A7D16F55E}" type="datetimeFigureOut">
              <a:rPr lang="it-IT" smtClean="0"/>
              <a:t>19/11/2025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28F2F-F8D8-480B-9AC4-118916421139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9039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7A1D2-893E-47E1-ABFB-376A7D16F55E}" type="datetimeFigureOut">
              <a:rPr lang="it-IT" smtClean="0"/>
              <a:t>19/11/2025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28F2F-F8D8-480B-9AC4-11891642113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0585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7A1D2-893E-47E1-ABFB-376A7D16F55E}" type="datetimeFigureOut">
              <a:rPr lang="it-IT" smtClean="0"/>
              <a:t>19/11/2025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28F2F-F8D8-480B-9AC4-11891642113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7162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7A1D2-893E-47E1-ABFB-376A7D16F55E}" type="datetimeFigureOut">
              <a:rPr lang="it-IT" smtClean="0"/>
              <a:t>19/11/2025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28F2F-F8D8-480B-9AC4-11891642113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6932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7A1D2-893E-47E1-ABFB-376A7D16F55E}" type="datetimeFigureOut">
              <a:rPr lang="it-IT" smtClean="0"/>
              <a:t>19/11/2025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28F2F-F8D8-480B-9AC4-118916421139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6021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7A1D2-893E-47E1-ABFB-376A7D16F55E}" type="datetimeFigureOut">
              <a:rPr lang="it-IT" smtClean="0"/>
              <a:t>19/11/2025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28F2F-F8D8-480B-9AC4-11891642113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8221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7A1D2-893E-47E1-ABFB-376A7D16F55E}" type="datetimeFigureOut">
              <a:rPr lang="it-IT" smtClean="0"/>
              <a:t>19/11/2025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28F2F-F8D8-480B-9AC4-11891642113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9096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7A1D2-893E-47E1-ABFB-376A7D16F55E}" type="datetimeFigureOut">
              <a:rPr lang="it-IT" smtClean="0"/>
              <a:t>19/11/2025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28F2F-F8D8-480B-9AC4-11891642113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8683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7A1D2-893E-47E1-ABFB-376A7D16F55E}" type="datetimeFigureOut">
              <a:rPr lang="it-IT" smtClean="0"/>
              <a:t>19/11/2025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28F2F-F8D8-480B-9AC4-11891642113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4616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227A1D2-893E-47E1-ABFB-376A7D16F55E}" type="datetimeFigureOut">
              <a:rPr lang="it-IT" smtClean="0"/>
              <a:t>19/11/2025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1E28F2F-F8D8-480B-9AC4-11891642113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948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7A1D2-893E-47E1-ABFB-376A7D16F55E}" type="datetimeFigureOut">
              <a:rPr lang="it-IT" smtClean="0"/>
              <a:t>19/11/2025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28F2F-F8D8-480B-9AC4-11891642113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6196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227A1D2-893E-47E1-ABFB-376A7D16F55E}" type="datetimeFigureOut">
              <a:rPr lang="it-IT" smtClean="0"/>
              <a:t>19/11/2025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1E28F2F-F8D8-480B-9AC4-118916421139}" type="slidenum">
              <a:rPr lang="it-IT" smtClean="0"/>
              <a:t>‹N›</a:t>
            </a:fld>
            <a:endParaRPr lang="it-IT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481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B91E9A-FCC3-FA22-549B-A48BCE152F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/>
              <a:t>Ellie’s</a:t>
            </a:r>
            <a:r>
              <a:rPr lang="it-IT" dirty="0"/>
              <a:t> </a:t>
            </a:r>
            <a:r>
              <a:rPr lang="it-IT" dirty="0" err="1"/>
              <a:t>thesis</a:t>
            </a:r>
            <a:r>
              <a:rPr lang="it-IT" dirty="0"/>
              <a:t> </a:t>
            </a:r>
            <a:r>
              <a:rPr lang="it-IT" dirty="0" err="1"/>
              <a:t>results</a:t>
            </a:r>
            <a:br>
              <a:rPr lang="it-IT" dirty="0"/>
            </a:br>
            <a:r>
              <a:rPr lang="it-IT" dirty="0"/>
              <a:t>(new </a:t>
            </a:r>
            <a:r>
              <a:rPr lang="it-IT" dirty="0" err="1"/>
              <a:t>normalization</a:t>
            </a:r>
            <a:r>
              <a:rPr lang="it-IT"/>
              <a:t>)​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20689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682970-C0FA-262E-530B-1105AA81D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13BA7B7-E60B-5C96-825F-CD0F42136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GSR norm </a:t>
            </a:r>
            <a:r>
              <a:rPr lang="en-US" dirty="0"/>
              <a:t>: comparison among renderings​ 1/2</a:t>
            </a:r>
            <a:endParaRPr lang="it-IT" dirty="0"/>
          </a:p>
        </p:txBody>
      </p:sp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DFDC210A-F3D0-F0BC-7638-A7C5D4F7051F}"/>
              </a:ext>
            </a:extLst>
          </p:cNvPr>
          <p:cNvCxnSpPr/>
          <p:nvPr/>
        </p:nvCxnSpPr>
        <p:spPr>
          <a:xfrm>
            <a:off x="261505" y="4959872"/>
            <a:ext cx="1166899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DAA8D716-F77F-A755-9961-AADB8C7D8F27}"/>
              </a:ext>
            </a:extLst>
          </p:cNvPr>
          <p:cNvGraphicFramePr>
            <a:graphicFrameLocks noGrp="1"/>
          </p:cNvGraphicFramePr>
          <p:nvPr/>
        </p:nvGraphicFramePr>
        <p:xfrm>
          <a:off x="423429" y="5046416"/>
          <a:ext cx="11345140" cy="1126236"/>
        </p:xfrm>
        <a:graphic>
          <a:graphicData uri="http://schemas.openxmlformats.org/drawingml/2006/table">
            <a:tbl>
              <a:tblPr/>
              <a:tblGrid>
                <a:gridCol w="2269028">
                  <a:extLst>
                    <a:ext uri="{9D8B030D-6E8A-4147-A177-3AD203B41FA5}">
                      <a16:colId xmlns:a16="http://schemas.microsoft.com/office/drawing/2014/main" val="2764206892"/>
                    </a:ext>
                  </a:extLst>
                </a:gridCol>
                <a:gridCol w="2269028">
                  <a:extLst>
                    <a:ext uri="{9D8B030D-6E8A-4147-A177-3AD203B41FA5}">
                      <a16:colId xmlns:a16="http://schemas.microsoft.com/office/drawing/2014/main" val="1118981756"/>
                    </a:ext>
                  </a:extLst>
                </a:gridCol>
                <a:gridCol w="2269028">
                  <a:extLst>
                    <a:ext uri="{9D8B030D-6E8A-4147-A177-3AD203B41FA5}">
                      <a16:colId xmlns:a16="http://schemas.microsoft.com/office/drawing/2014/main" val="934353154"/>
                    </a:ext>
                  </a:extLst>
                </a:gridCol>
                <a:gridCol w="2269028">
                  <a:extLst>
                    <a:ext uri="{9D8B030D-6E8A-4147-A177-3AD203B41FA5}">
                      <a16:colId xmlns:a16="http://schemas.microsoft.com/office/drawing/2014/main" val="2834946219"/>
                    </a:ext>
                  </a:extLst>
                </a:gridCol>
                <a:gridCol w="2269028">
                  <a:extLst>
                    <a:ext uri="{9D8B030D-6E8A-4147-A177-3AD203B41FA5}">
                      <a16:colId xmlns:a16="http://schemas.microsoft.com/office/drawing/2014/main" val="2039542940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1" i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Friedman Test</a:t>
                      </a:r>
                      <a:r>
                        <a:rPr lang="it-IT" sz="1400" b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R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3146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4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Factor</a:t>
                      </a:r>
                      <a:endParaRPr lang="it-IT" sz="14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l-GR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Χ²</a:t>
                      </a:r>
                      <a:r>
                        <a:rPr lang="it-IT" sz="1400" b="0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</a:t>
                      </a: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df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Kendall's W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93710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720"/>
                        </a:spcAft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RENDERING VERSIONS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4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2.378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.498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0.029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0136777"/>
                  </a:ext>
                </a:extLst>
              </a:tr>
              <a:tr h="0">
                <a:tc gridSpan="5">
                  <a:txBody>
                    <a:bodyPr/>
                    <a:lstStyle/>
                    <a:p>
                      <a:pPr algn="r">
                        <a:buNone/>
                      </a:pPr>
                      <a:endParaRPr lang="it-IT" sz="14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7620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409352"/>
                  </a:ext>
                </a:extLst>
              </a:tr>
            </a:tbl>
          </a:graphicData>
        </a:graphic>
      </p:graphicFrame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823A6CC7-0DD2-A087-8C02-7E6E3F1D92EB}"/>
              </a:ext>
            </a:extLst>
          </p:cNvPr>
          <p:cNvGraphicFramePr>
            <a:graphicFrameLocks noGrp="1"/>
          </p:cNvGraphicFramePr>
          <p:nvPr/>
        </p:nvGraphicFramePr>
        <p:xfrm>
          <a:off x="423430" y="1789315"/>
          <a:ext cx="11345139" cy="3084014"/>
        </p:xfrm>
        <a:graphic>
          <a:graphicData uri="http://schemas.openxmlformats.org/drawingml/2006/table">
            <a:tbl>
              <a:tblPr/>
              <a:tblGrid>
                <a:gridCol w="1260571">
                  <a:extLst>
                    <a:ext uri="{9D8B030D-6E8A-4147-A177-3AD203B41FA5}">
                      <a16:colId xmlns:a16="http://schemas.microsoft.com/office/drawing/2014/main" val="483669518"/>
                    </a:ext>
                  </a:extLst>
                </a:gridCol>
                <a:gridCol w="1260571">
                  <a:extLst>
                    <a:ext uri="{9D8B030D-6E8A-4147-A177-3AD203B41FA5}">
                      <a16:colId xmlns:a16="http://schemas.microsoft.com/office/drawing/2014/main" val="2701157826"/>
                    </a:ext>
                  </a:extLst>
                </a:gridCol>
                <a:gridCol w="1260571">
                  <a:extLst>
                    <a:ext uri="{9D8B030D-6E8A-4147-A177-3AD203B41FA5}">
                      <a16:colId xmlns:a16="http://schemas.microsoft.com/office/drawing/2014/main" val="1025532774"/>
                    </a:ext>
                  </a:extLst>
                </a:gridCol>
                <a:gridCol w="1260571">
                  <a:extLst>
                    <a:ext uri="{9D8B030D-6E8A-4147-A177-3AD203B41FA5}">
                      <a16:colId xmlns:a16="http://schemas.microsoft.com/office/drawing/2014/main" val="3445483405"/>
                    </a:ext>
                  </a:extLst>
                </a:gridCol>
                <a:gridCol w="1260571">
                  <a:extLst>
                    <a:ext uri="{9D8B030D-6E8A-4147-A177-3AD203B41FA5}">
                      <a16:colId xmlns:a16="http://schemas.microsoft.com/office/drawing/2014/main" val="3097836612"/>
                    </a:ext>
                  </a:extLst>
                </a:gridCol>
                <a:gridCol w="1260571">
                  <a:extLst>
                    <a:ext uri="{9D8B030D-6E8A-4147-A177-3AD203B41FA5}">
                      <a16:colId xmlns:a16="http://schemas.microsoft.com/office/drawing/2014/main" val="1263707437"/>
                    </a:ext>
                  </a:extLst>
                </a:gridCol>
                <a:gridCol w="1260571">
                  <a:extLst>
                    <a:ext uri="{9D8B030D-6E8A-4147-A177-3AD203B41FA5}">
                      <a16:colId xmlns:a16="http://schemas.microsoft.com/office/drawing/2014/main" val="1272385922"/>
                    </a:ext>
                  </a:extLst>
                </a:gridCol>
                <a:gridCol w="1260571">
                  <a:extLst>
                    <a:ext uri="{9D8B030D-6E8A-4147-A177-3AD203B41FA5}">
                      <a16:colId xmlns:a16="http://schemas.microsoft.com/office/drawing/2014/main" val="2269016515"/>
                    </a:ext>
                  </a:extLst>
                </a:gridCol>
                <a:gridCol w="1260571">
                  <a:extLst>
                    <a:ext uri="{9D8B030D-6E8A-4147-A177-3AD203B41FA5}">
                      <a16:colId xmlns:a16="http://schemas.microsoft.com/office/drawing/2014/main" val="3670363214"/>
                    </a:ext>
                  </a:extLst>
                </a:gridCol>
              </a:tblGrid>
              <a:tr h="265425">
                <a:tc gridSpan="9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200" b="1" i="1" dirty="0" err="1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Within</a:t>
                      </a:r>
                      <a:r>
                        <a:rPr lang="it-IT" sz="1200" b="1" i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it-IT" sz="1200" b="1" i="1" dirty="0" err="1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Subjects</a:t>
                      </a:r>
                      <a:r>
                        <a:rPr lang="it-IT" sz="1200" b="1" i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it-IT" sz="1200" b="1" i="1" dirty="0" err="1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Effects</a:t>
                      </a:r>
                      <a:r>
                        <a:rPr lang="it-IT" sz="1200" b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61447" marR="51206" marT="30723" marB="307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343666"/>
                  </a:ext>
                </a:extLst>
              </a:tr>
              <a:tr h="50176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Cases</a:t>
                      </a:r>
                    </a:p>
                  </a:txBody>
                  <a:tcPr marL="61447" marR="61447" marT="15362" marB="15362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2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Sphericity</a:t>
                      </a:r>
                      <a:r>
                        <a:rPr lang="it-IT" sz="12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it-IT" sz="12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Correction</a:t>
                      </a:r>
                      <a:endParaRPr lang="it-IT" sz="12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447" marR="61447" marT="15362" marB="15362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Sum of Squares</a:t>
                      </a:r>
                    </a:p>
                  </a:txBody>
                  <a:tcPr marL="61447" marR="61447" marT="15362" marB="15362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df</a:t>
                      </a:r>
                    </a:p>
                  </a:txBody>
                  <a:tcPr marL="61447" marR="61447" marT="15362" marB="15362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Mean Square</a:t>
                      </a:r>
                    </a:p>
                  </a:txBody>
                  <a:tcPr marL="61447" marR="61447" marT="15362" marB="15362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2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</a:t>
                      </a:r>
                    </a:p>
                  </a:txBody>
                  <a:tcPr marL="61447" marR="61447" marT="15362" marB="15362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</a:p>
                  </a:txBody>
                  <a:tcPr marL="61447" marR="61447" marT="15362" marB="15362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l-GR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η²</a:t>
                      </a:r>
                      <a:r>
                        <a:rPr lang="it-IT" sz="1200" b="0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61447" marR="61447" marT="15362" marB="15362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l-GR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ω²</a:t>
                      </a:r>
                    </a:p>
                  </a:txBody>
                  <a:tcPr marL="61447" marR="61447" marT="15362" marB="15362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1895599"/>
                  </a:ext>
                </a:extLst>
              </a:tr>
              <a:tr h="527854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RENDERING VERSIONS</a:t>
                      </a:r>
                    </a:p>
                  </a:txBody>
                  <a:tcPr marL="61447" marR="61447" marT="55302" marB="15362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None</a:t>
                      </a:r>
                    </a:p>
                  </a:txBody>
                  <a:tcPr marL="61447" marR="61447" marT="55302" marB="15362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19152ᵃ</a:t>
                      </a:r>
                    </a:p>
                  </a:txBody>
                  <a:tcPr marL="61447" marR="61447" marT="55302" marB="15362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3.000ᵃ</a:t>
                      </a:r>
                    </a:p>
                  </a:txBody>
                  <a:tcPr marL="61447" marR="61447" marT="55302" marB="15362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6384ᵃ</a:t>
                      </a:r>
                    </a:p>
                  </a:txBody>
                  <a:tcPr marL="61447" marR="61447" marT="55302" marB="15362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2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0.700ᵃ</a:t>
                      </a:r>
                    </a:p>
                  </a:txBody>
                  <a:tcPr marL="61447" marR="61447" marT="55302" marB="15362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.555ᵃ</a:t>
                      </a:r>
                    </a:p>
                  </a:txBody>
                  <a:tcPr marL="61447" marR="61447" marT="55302" marB="15362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0.026</a:t>
                      </a:r>
                    </a:p>
                  </a:txBody>
                  <a:tcPr marL="61447" marR="61447" marT="55302" marB="15362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0.000</a:t>
                      </a:r>
                    </a:p>
                  </a:txBody>
                  <a:tcPr marL="61447" marR="61447" marT="55302" marB="15362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9391133"/>
                  </a:ext>
                </a:extLst>
              </a:tr>
              <a:tr h="419597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1447" marR="61447" marT="5121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Greenhouse-Geisser</a:t>
                      </a:r>
                    </a:p>
                  </a:txBody>
                  <a:tcPr marL="61447" marR="61447" marT="5121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19152</a:t>
                      </a:r>
                    </a:p>
                  </a:txBody>
                  <a:tcPr marL="61447" marR="61447" marT="5121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1.144</a:t>
                      </a:r>
                    </a:p>
                  </a:txBody>
                  <a:tcPr marL="61447" marR="61447" marT="5121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16748</a:t>
                      </a:r>
                    </a:p>
                  </a:txBody>
                  <a:tcPr marL="61447" marR="61447" marT="5121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2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0.700</a:t>
                      </a:r>
                    </a:p>
                  </a:txBody>
                  <a:tcPr marL="61447" marR="61447" marT="5121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.428</a:t>
                      </a:r>
                    </a:p>
                  </a:txBody>
                  <a:tcPr marL="61447" marR="61447" marT="5121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0.026</a:t>
                      </a:r>
                    </a:p>
                  </a:txBody>
                  <a:tcPr marL="61447" marR="61447" marT="5121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0.000</a:t>
                      </a:r>
                    </a:p>
                  </a:txBody>
                  <a:tcPr marL="61447" marR="61447" marT="5121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623562"/>
                  </a:ext>
                </a:extLst>
              </a:tr>
              <a:tr h="287007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Residuals</a:t>
                      </a:r>
                    </a:p>
                  </a:txBody>
                  <a:tcPr marL="61447" marR="61447" marT="55302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None</a:t>
                      </a:r>
                    </a:p>
                  </a:txBody>
                  <a:tcPr marL="61447" marR="61447" marT="55302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711323</a:t>
                      </a:r>
                    </a:p>
                  </a:txBody>
                  <a:tcPr marL="61447" marR="61447" marT="55302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78.000</a:t>
                      </a:r>
                    </a:p>
                  </a:txBody>
                  <a:tcPr marL="61447" marR="61447" marT="55302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9120</a:t>
                      </a:r>
                    </a:p>
                  </a:txBody>
                  <a:tcPr marL="61447" marR="61447" marT="55302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1447" marR="61447" marT="55302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1447" marR="61447" marT="55302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1447" marR="61447" marT="55302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1447" marR="61447" marT="55302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1940276"/>
                  </a:ext>
                </a:extLst>
              </a:tr>
              <a:tr h="419597">
                <a:tc>
                  <a:txBody>
                    <a:bodyPr/>
                    <a:lstStyle/>
                    <a:p>
                      <a:pPr algn="l">
                        <a:spcAft>
                          <a:spcPts val="720"/>
                        </a:spcAft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1447" marR="61447" marT="5121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720"/>
                        </a:spcAft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Greenhouse-Geisser</a:t>
                      </a:r>
                    </a:p>
                  </a:txBody>
                  <a:tcPr marL="61447" marR="61447" marT="5121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711323</a:t>
                      </a:r>
                    </a:p>
                  </a:txBody>
                  <a:tcPr marL="61447" marR="61447" marT="5121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29.733</a:t>
                      </a:r>
                    </a:p>
                  </a:txBody>
                  <a:tcPr marL="61447" marR="61447" marT="5121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23924</a:t>
                      </a:r>
                    </a:p>
                  </a:txBody>
                  <a:tcPr marL="61447" marR="61447" marT="5121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1447" marR="61447" marT="5121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1447" marR="61447" marT="5121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1447" marR="61447" marT="5121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1447" marR="61447" marT="5121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388643"/>
                  </a:ext>
                </a:extLst>
              </a:tr>
              <a:tr h="220924">
                <a:tc gridSpan="9">
                  <a:txBody>
                    <a:bodyPr/>
                    <a:lstStyle/>
                    <a:p>
                      <a:pPr algn="r">
                        <a:buNone/>
                      </a:pPr>
                      <a:endParaRPr lang="it-IT" sz="1200" b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447" marR="61447" marT="5121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4285618"/>
                  </a:ext>
                </a:extLst>
              </a:tr>
              <a:tr h="220924">
                <a:tc gridSpan="9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sz="1200" b="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Note.</a:t>
                      </a:r>
                      <a:r>
                        <a:rPr lang="en-US" sz="12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 Type III Sum of Squares</a:t>
                      </a:r>
                    </a:p>
                  </a:txBody>
                  <a:tcPr marL="61447" marR="61447" marT="5121" marB="15362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6301690"/>
                  </a:ext>
                </a:extLst>
              </a:tr>
              <a:tr h="220924">
                <a:tc gridSpan="9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ᵃ Mauchly's test of sphericity indicates that the assumption of sphericity is violated (p &lt; .05).</a:t>
                      </a:r>
                    </a:p>
                  </a:txBody>
                  <a:tcPr marL="61447" marR="61447" marT="5121" marB="153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72638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75897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632074-59D6-F820-AD04-EDB9ABC44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GSR norm </a:t>
            </a:r>
            <a:r>
              <a:rPr lang="en-US" dirty="0"/>
              <a:t>: comparison among renderings​ 2/2</a:t>
            </a:r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C3EC767D-0D65-1D9F-CEA1-43A042AF51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1088" y="1758142"/>
            <a:ext cx="4530783" cy="4530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6038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3ED8B2-D79F-F136-1A4C-8125C5C164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FBB4635-4BBF-6920-1CED-F23EC4A21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WorkLoad</a:t>
            </a:r>
            <a:r>
              <a:rPr lang="en-US" b="1" dirty="0"/>
              <a:t> norm </a:t>
            </a:r>
            <a:r>
              <a:rPr lang="en-US" dirty="0"/>
              <a:t>: comparison among renderings​ 1/2</a:t>
            </a:r>
            <a:endParaRPr lang="it-IT" dirty="0"/>
          </a:p>
        </p:txBody>
      </p:sp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4754EED3-B550-9AE7-E64D-69F1E14B664F}"/>
              </a:ext>
            </a:extLst>
          </p:cNvPr>
          <p:cNvCxnSpPr/>
          <p:nvPr/>
        </p:nvCxnSpPr>
        <p:spPr>
          <a:xfrm>
            <a:off x="280555" y="4416137"/>
            <a:ext cx="1166899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3706A64C-D338-7F9E-A1C1-EE8AD7157209}"/>
              </a:ext>
            </a:extLst>
          </p:cNvPr>
          <p:cNvGraphicFramePr>
            <a:graphicFrameLocks noGrp="1"/>
          </p:cNvGraphicFramePr>
          <p:nvPr/>
        </p:nvGraphicFramePr>
        <p:xfrm>
          <a:off x="413400" y="1897172"/>
          <a:ext cx="11365200" cy="2359152"/>
        </p:xfrm>
        <a:graphic>
          <a:graphicData uri="http://schemas.openxmlformats.org/drawingml/2006/table">
            <a:tbl>
              <a:tblPr/>
              <a:tblGrid>
                <a:gridCol w="1420650">
                  <a:extLst>
                    <a:ext uri="{9D8B030D-6E8A-4147-A177-3AD203B41FA5}">
                      <a16:colId xmlns:a16="http://schemas.microsoft.com/office/drawing/2014/main" val="2595082026"/>
                    </a:ext>
                  </a:extLst>
                </a:gridCol>
                <a:gridCol w="1420650">
                  <a:extLst>
                    <a:ext uri="{9D8B030D-6E8A-4147-A177-3AD203B41FA5}">
                      <a16:colId xmlns:a16="http://schemas.microsoft.com/office/drawing/2014/main" val="2995930640"/>
                    </a:ext>
                  </a:extLst>
                </a:gridCol>
                <a:gridCol w="1420650">
                  <a:extLst>
                    <a:ext uri="{9D8B030D-6E8A-4147-A177-3AD203B41FA5}">
                      <a16:colId xmlns:a16="http://schemas.microsoft.com/office/drawing/2014/main" val="1929242348"/>
                    </a:ext>
                  </a:extLst>
                </a:gridCol>
                <a:gridCol w="1420650">
                  <a:extLst>
                    <a:ext uri="{9D8B030D-6E8A-4147-A177-3AD203B41FA5}">
                      <a16:colId xmlns:a16="http://schemas.microsoft.com/office/drawing/2014/main" val="1079731936"/>
                    </a:ext>
                  </a:extLst>
                </a:gridCol>
                <a:gridCol w="1420650">
                  <a:extLst>
                    <a:ext uri="{9D8B030D-6E8A-4147-A177-3AD203B41FA5}">
                      <a16:colId xmlns:a16="http://schemas.microsoft.com/office/drawing/2014/main" val="2300512781"/>
                    </a:ext>
                  </a:extLst>
                </a:gridCol>
                <a:gridCol w="1420650">
                  <a:extLst>
                    <a:ext uri="{9D8B030D-6E8A-4147-A177-3AD203B41FA5}">
                      <a16:colId xmlns:a16="http://schemas.microsoft.com/office/drawing/2014/main" val="1489885034"/>
                    </a:ext>
                  </a:extLst>
                </a:gridCol>
                <a:gridCol w="1420650">
                  <a:extLst>
                    <a:ext uri="{9D8B030D-6E8A-4147-A177-3AD203B41FA5}">
                      <a16:colId xmlns:a16="http://schemas.microsoft.com/office/drawing/2014/main" val="640008949"/>
                    </a:ext>
                  </a:extLst>
                </a:gridCol>
                <a:gridCol w="1420650">
                  <a:extLst>
                    <a:ext uri="{9D8B030D-6E8A-4147-A177-3AD203B41FA5}">
                      <a16:colId xmlns:a16="http://schemas.microsoft.com/office/drawing/2014/main" val="3911666443"/>
                    </a:ext>
                  </a:extLst>
                </a:gridCol>
              </a:tblGrid>
              <a:tr h="0">
                <a:tc gridSpan="8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600" b="1" i="1" dirty="0" err="1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Within</a:t>
                      </a:r>
                      <a:r>
                        <a:rPr lang="it-IT" sz="1600" b="1" i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it-IT" sz="1600" b="1" i="1" dirty="0" err="1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Subjects</a:t>
                      </a:r>
                      <a:r>
                        <a:rPr lang="it-IT" sz="1600" b="1" i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it-IT" sz="1600" b="1" i="1" dirty="0" err="1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Effects</a:t>
                      </a:r>
                      <a:r>
                        <a:rPr lang="it-IT" sz="1600" b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R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7330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Cases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Sum of Squares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df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Mean Square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l-GR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η²</a:t>
                      </a:r>
                      <a:r>
                        <a:rPr lang="it-IT" sz="1600" b="0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l-GR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ω²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94407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RENDERING VERSIONS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11.10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3.702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3.832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.013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0.124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0.037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01076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Residuals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78.24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0.966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627811"/>
                  </a:ext>
                </a:extLst>
              </a:tr>
              <a:tr h="0">
                <a:tc gridSpan="8">
                  <a:txBody>
                    <a:bodyPr/>
                    <a:lstStyle/>
                    <a:p>
                      <a:pPr algn="r">
                        <a:buNone/>
                      </a:pPr>
                      <a:endParaRPr lang="it-IT" sz="1600" b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7620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1834438"/>
                  </a:ext>
                </a:extLst>
              </a:tr>
              <a:tr h="0">
                <a:tc gridSpan="8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sz="1600" b="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Note.</a:t>
                      </a: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 Type III Sum of Squares</a:t>
                      </a:r>
                    </a:p>
                  </a:txBody>
                  <a:tcPr marT="762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4059510"/>
                  </a:ext>
                </a:extLst>
              </a:tr>
            </a:tbl>
          </a:graphicData>
        </a:graphic>
      </p:graphicFrame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28D8A50C-B5EB-5B0F-936E-F255050EB3A9}"/>
              </a:ext>
            </a:extLst>
          </p:cNvPr>
          <p:cNvGraphicFramePr>
            <a:graphicFrameLocks noGrp="1"/>
          </p:cNvGraphicFramePr>
          <p:nvPr/>
        </p:nvGraphicFramePr>
        <p:xfrm>
          <a:off x="413400" y="4575951"/>
          <a:ext cx="11365200" cy="1644396"/>
        </p:xfrm>
        <a:graphic>
          <a:graphicData uri="http://schemas.openxmlformats.org/drawingml/2006/table">
            <a:tbl>
              <a:tblPr/>
              <a:tblGrid>
                <a:gridCol w="2273040">
                  <a:extLst>
                    <a:ext uri="{9D8B030D-6E8A-4147-A177-3AD203B41FA5}">
                      <a16:colId xmlns:a16="http://schemas.microsoft.com/office/drawing/2014/main" val="445339939"/>
                    </a:ext>
                  </a:extLst>
                </a:gridCol>
                <a:gridCol w="2273040">
                  <a:extLst>
                    <a:ext uri="{9D8B030D-6E8A-4147-A177-3AD203B41FA5}">
                      <a16:colId xmlns:a16="http://schemas.microsoft.com/office/drawing/2014/main" val="2988837654"/>
                    </a:ext>
                  </a:extLst>
                </a:gridCol>
                <a:gridCol w="2273040">
                  <a:extLst>
                    <a:ext uri="{9D8B030D-6E8A-4147-A177-3AD203B41FA5}">
                      <a16:colId xmlns:a16="http://schemas.microsoft.com/office/drawing/2014/main" val="1786161921"/>
                    </a:ext>
                  </a:extLst>
                </a:gridCol>
                <a:gridCol w="2273040">
                  <a:extLst>
                    <a:ext uri="{9D8B030D-6E8A-4147-A177-3AD203B41FA5}">
                      <a16:colId xmlns:a16="http://schemas.microsoft.com/office/drawing/2014/main" val="181563388"/>
                    </a:ext>
                  </a:extLst>
                </a:gridCol>
                <a:gridCol w="2273040">
                  <a:extLst>
                    <a:ext uri="{9D8B030D-6E8A-4147-A177-3AD203B41FA5}">
                      <a16:colId xmlns:a16="http://schemas.microsoft.com/office/drawing/2014/main" val="298482267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b="1" i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Friedman Test</a:t>
                      </a:r>
                      <a:r>
                        <a:rPr lang="it-IT" b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R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49931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Factor</a:t>
                      </a:r>
                      <a:endParaRPr lang="it-IT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l-GR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Χ²</a:t>
                      </a:r>
                      <a:r>
                        <a:rPr lang="it-IT" b="0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</a:t>
                      </a: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df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Kendall's W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28021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720"/>
                        </a:spcAft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RENDERING VERSIONS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8.357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.039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0.099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6455144"/>
                  </a:ext>
                </a:extLst>
              </a:tr>
              <a:tr h="0">
                <a:tc gridSpan="5">
                  <a:txBody>
                    <a:bodyPr/>
                    <a:lstStyle/>
                    <a:p>
                      <a:pPr algn="r">
                        <a:buNone/>
                      </a:pPr>
                      <a:endParaRPr lang="it-IT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7620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90587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54200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EDBDCEA-0318-6688-D1C9-1375AB47B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WorkLoad</a:t>
            </a:r>
            <a:r>
              <a:rPr lang="en-US" b="1" dirty="0"/>
              <a:t> norm </a:t>
            </a:r>
            <a:r>
              <a:rPr lang="en-US" dirty="0"/>
              <a:t>: comparison among renderings​ 2/2</a:t>
            </a:r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FD1F174-013F-8604-6F58-100E52C3E2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2362" y="1928657"/>
            <a:ext cx="4305300" cy="4305300"/>
          </a:xfrm>
          <a:prstGeom prst="rect">
            <a:avLst/>
          </a:prstGeom>
        </p:spPr>
      </p:pic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F2838F72-98AE-5292-3533-9DD88BBBA195}"/>
              </a:ext>
            </a:extLst>
          </p:cNvPr>
          <p:cNvGraphicFramePr>
            <a:graphicFrameLocks noGrp="1"/>
          </p:cNvGraphicFramePr>
          <p:nvPr/>
        </p:nvGraphicFramePr>
        <p:xfrm>
          <a:off x="1" y="1928657"/>
          <a:ext cx="7252854" cy="4022727"/>
        </p:xfrm>
        <a:graphic>
          <a:graphicData uri="http://schemas.openxmlformats.org/drawingml/2006/table">
            <a:tbl>
              <a:tblPr/>
              <a:tblGrid>
                <a:gridCol w="1036122">
                  <a:extLst>
                    <a:ext uri="{9D8B030D-6E8A-4147-A177-3AD203B41FA5}">
                      <a16:colId xmlns:a16="http://schemas.microsoft.com/office/drawing/2014/main" val="2606339820"/>
                    </a:ext>
                  </a:extLst>
                </a:gridCol>
                <a:gridCol w="1036122">
                  <a:extLst>
                    <a:ext uri="{9D8B030D-6E8A-4147-A177-3AD203B41FA5}">
                      <a16:colId xmlns:a16="http://schemas.microsoft.com/office/drawing/2014/main" val="2151921722"/>
                    </a:ext>
                  </a:extLst>
                </a:gridCol>
                <a:gridCol w="1036122">
                  <a:extLst>
                    <a:ext uri="{9D8B030D-6E8A-4147-A177-3AD203B41FA5}">
                      <a16:colId xmlns:a16="http://schemas.microsoft.com/office/drawing/2014/main" val="1517501245"/>
                    </a:ext>
                  </a:extLst>
                </a:gridCol>
                <a:gridCol w="1036122">
                  <a:extLst>
                    <a:ext uri="{9D8B030D-6E8A-4147-A177-3AD203B41FA5}">
                      <a16:colId xmlns:a16="http://schemas.microsoft.com/office/drawing/2014/main" val="321316460"/>
                    </a:ext>
                  </a:extLst>
                </a:gridCol>
                <a:gridCol w="1036122">
                  <a:extLst>
                    <a:ext uri="{9D8B030D-6E8A-4147-A177-3AD203B41FA5}">
                      <a16:colId xmlns:a16="http://schemas.microsoft.com/office/drawing/2014/main" val="491604181"/>
                    </a:ext>
                  </a:extLst>
                </a:gridCol>
                <a:gridCol w="1036122">
                  <a:extLst>
                    <a:ext uri="{9D8B030D-6E8A-4147-A177-3AD203B41FA5}">
                      <a16:colId xmlns:a16="http://schemas.microsoft.com/office/drawing/2014/main" val="2832381476"/>
                    </a:ext>
                  </a:extLst>
                </a:gridCol>
                <a:gridCol w="1036122">
                  <a:extLst>
                    <a:ext uri="{9D8B030D-6E8A-4147-A177-3AD203B41FA5}">
                      <a16:colId xmlns:a16="http://schemas.microsoft.com/office/drawing/2014/main" val="1546684027"/>
                    </a:ext>
                  </a:extLst>
                </a:gridCol>
              </a:tblGrid>
              <a:tr h="294615">
                <a:tc gridSpan="7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sz="1400" b="1" i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Post Hoc Comparisons - RENDERING VERSIONS</a:t>
                      </a:r>
                      <a:r>
                        <a:rPr lang="en-US" sz="1400" b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73654" marR="61378" marT="36827" marB="368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1444789"/>
                  </a:ext>
                </a:extLst>
              </a:tr>
              <a:tr h="47875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it-IT" sz="1400" b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54" marR="73654" marT="18413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it-IT" sz="1400" b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54" marR="73654" marT="18413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Mean Difference</a:t>
                      </a:r>
                    </a:p>
                  </a:txBody>
                  <a:tcPr marL="73654" marR="73654" marT="18413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</a:t>
                      </a:r>
                    </a:p>
                  </a:txBody>
                  <a:tcPr marL="73654" marR="73654" marT="18413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df</a:t>
                      </a:r>
                    </a:p>
                  </a:txBody>
                  <a:tcPr marL="73654" marR="73654" marT="18413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73654" marR="73654" marT="18413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  <a:r>
                        <a:rPr lang="it-IT" sz="1400" b="0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holm</a:t>
                      </a: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73654" marR="73654" marT="18413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6173929"/>
                  </a:ext>
                </a:extLst>
              </a:tr>
              <a:tr h="526625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Cooler Light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Lower Ceiling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0.855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0.298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2.865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.040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2064785"/>
                  </a:ext>
                </a:extLst>
              </a:tr>
              <a:tr h="245513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Graphics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0.439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0.245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1.793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.336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9662581"/>
                  </a:ext>
                </a:extLst>
              </a:tr>
              <a:tr h="466474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 Saturation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0.227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0.320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0.711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.810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9736119"/>
                  </a:ext>
                </a:extLst>
              </a:tr>
              <a:tr h="526625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Lower Ceiling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Graphics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-0.415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0.253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-1.641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.337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3580228"/>
                  </a:ext>
                </a:extLst>
              </a:tr>
              <a:tr h="466474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 Saturation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-0.628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0.189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-3.316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.016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6008373"/>
                  </a:ext>
                </a:extLst>
              </a:tr>
              <a:tr h="526625">
                <a:tc>
                  <a:txBody>
                    <a:bodyPr/>
                    <a:lstStyle/>
                    <a:p>
                      <a:pPr algn="l">
                        <a:spcAft>
                          <a:spcPts val="720"/>
                        </a:spcAft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Graphics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720"/>
                        </a:spcAft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 Saturation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-0.212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0.251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-0.846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.810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5428912"/>
                  </a:ext>
                </a:extLst>
              </a:tr>
              <a:tr h="245513">
                <a:tc gridSpan="7">
                  <a:txBody>
                    <a:bodyPr/>
                    <a:lstStyle/>
                    <a:p>
                      <a:pPr algn="r">
                        <a:buNone/>
                      </a:pPr>
                      <a:endParaRPr lang="it-IT" sz="1400" b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1335696"/>
                  </a:ext>
                </a:extLst>
              </a:tr>
              <a:tr h="245513">
                <a:tc gridSpan="7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sz="1400" b="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Note.</a:t>
                      </a: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 P-value adjusted for comparing a family of 6 estimates.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54510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41001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4F73A8-A45A-ED3D-CC0B-6B7066456B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dirty="0" err="1"/>
              <a:t>Ellie’s</a:t>
            </a:r>
            <a:r>
              <a:rPr lang="it-IT" dirty="0"/>
              <a:t> </a:t>
            </a:r>
            <a:r>
              <a:rPr lang="it-IT" dirty="0" err="1"/>
              <a:t>thesis</a:t>
            </a:r>
            <a:r>
              <a:rPr lang="it-IT" dirty="0"/>
              <a:t> </a:t>
            </a:r>
            <a:r>
              <a:rPr lang="it-IT" dirty="0" err="1"/>
              <a:t>results</a:t>
            </a:r>
            <a:r>
              <a:rPr lang="it-IT" dirty="0"/>
              <a:t>: </a:t>
            </a:r>
            <a:r>
              <a:rPr lang="it-IT" dirty="0" err="1"/>
              <a:t>correlation</a:t>
            </a:r>
            <a:r>
              <a:rPr lang="it-IT" dirty="0"/>
              <a:t> </a:t>
            </a:r>
            <a:r>
              <a:rPr lang="it-IT" dirty="0" err="1"/>
              <a:t>between</a:t>
            </a:r>
            <a:r>
              <a:rPr lang="it-IT" dirty="0"/>
              <a:t> rating and </a:t>
            </a:r>
            <a:r>
              <a:rPr lang="it-IT" dirty="0" err="1"/>
              <a:t>neurometrics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6702BFC-3728-86AB-5A2B-4820360321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689920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71AC3E4-2A7D-A0E5-3AD8-6854E3B4B1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1. Valenza emotiva (quanto positiva/negativa è la percezione):</a:t>
            </a:r>
          </a:p>
          <a:p>
            <a:r>
              <a:rPr lang="it-IT" dirty="0"/>
              <a:t>Quanto ritieni che questo spazio favorisca un’esperienza museale gratificante?</a:t>
            </a:r>
          </a:p>
          <a:p>
            <a:endParaRPr lang="it-IT" dirty="0"/>
          </a:p>
          <a:p>
            <a:r>
              <a:rPr lang="it-IT" dirty="0"/>
              <a:t>2. Attivazione/</a:t>
            </a:r>
            <a:r>
              <a:rPr lang="it-IT" dirty="0" err="1"/>
              <a:t>arousal</a:t>
            </a:r>
            <a:r>
              <a:rPr lang="it-IT" dirty="0"/>
              <a:t> (quanto intensa è la risposta):</a:t>
            </a:r>
          </a:p>
          <a:p>
            <a:r>
              <a:rPr lang="it-IT" dirty="0"/>
              <a:t>Quanto ti senti emotivamente coinvolto/a osservando questa scena?</a:t>
            </a:r>
          </a:p>
          <a:p>
            <a:pPr marL="0" indent="0">
              <a:buNone/>
            </a:pPr>
            <a:endParaRPr lang="it-IT" dirty="0"/>
          </a:p>
          <a:p>
            <a:r>
              <a:rPr lang="it-IT" dirty="0"/>
              <a:t>3. Coinvolgimento estetico (quanto attraente o piacevole è lo spazio, AW):</a:t>
            </a:r>
          </a:p>
          <a:p>
            <a:r>
              <a:rPr lang="it-IT" dirty="0"/>
              <a:t>Quanto piacevole trovi questa immagine?</a:t>
            </a:r>
          </a:p>
          <a:p>
            <a:pPr marL="0" indent="0">
              <a:buNone/>
            </a:pPr>
            <a:endParaRPr lang="it-IT" dirty="0"/>
          </a:p>
          <a:p>
            <a:r>
              <a:rPr lang="it-IT" dirty="0"/>
              <a:t>4. Carico cognitivo (WL)</a:t>
            </a:r>
          </a:p>
          <a:p>
            <a:r>
              <a:rPr lang="it-IT" dirty="0"/>
              <a:t>Quanta hai trovato stancante questa immagine?</a:t>
            </a:r>
          </a:p>
        </p:txBody>
      </p:sp>
    </p:spTree>
    <p:extLst>
      <p:ext uri="{BB962C8B-B14F-4D97-AF65-F5344CB8AC3E}">
        <p14:creationId xmlns:p14="http://schemas.microsoft.com/office/powerpoint/2010/main" val="39201261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D1128EF-3AE3-FC01-73CE-D2FE796D0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Approach</a:t>
            </a:r>
            <a:r>
              <a:rPr lang="it-IT" dirty="0"/>
              <a:t> </a:t>
            </a:r>
            <a:r>
              <a:rPr lang="it-IT" dirty="0" err="1"/>
              <a:t>withdrawal</a:t>
            </a:r>
            <a:endParaRPr lang="it-IT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202067D-33C8-D6FF-6D4C-15C883C29D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13164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7AA180-7402-1ACE-AA5E-903A2C78D3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6BCB453-4D94-B2D7-F45F-8128CC291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Correlation</a:t>
            </a:r>
            <a:r>
              <a:rPr lang="it-IT" dirty="0"/>
              <a:t> </a:t>
            </a:r>
            <a:r>
              <a:rPr lang="it-IT" dirty="0" err="1"/>
              <a:t>between</a:t>
            </a:r>
            <a:r>
              <a:rPr lang="it-IT" dirty="0"/>
              <a:t> </a:t>
            </a:r>
            <a:r>
              <a:rPr lang="it-IT" b="1" dirty="0" err="1"/>
              <a:t>lower</a:t>
            </a:r>
            <a:r>
              <a:rPr lang="it-IT" b="1" dirty="0"/>
              <a:t> ceiling </a:t>
            </a:r>
            <a:r>
              <a:rPr lang="it-IT" dirty="0"/>
              <a:t>and </a:t>
            </a:r>
            <a:r>
              <a:rPr lang="it-IT" b="1" dirty="0"/>
              <a:t>AW</a:t>
            </a:r>
          </a:p>
        </p:txBody>
      </p:sp>
      <p:graphicFrame>
        <p:nvGraphicFramePr>
          <p:cNvPr id="7" name="Segnaposto contenuto 6">
            <a:extLst>
              <a:ext uri="{FF2B5EF4-FFF2-40B4-BE49-F238E27FC236}">
                <a16:creationId xmlns:a16="http://schemas.microsoft.com/office/drawing/2014/main" id="{4A7CBBD7-CEB1-E8D0-3607-72A5069FE76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97279" y="1945005"/>
          <a:ext cx="10058401" cy="3619500"/>
        </p:xfrm>
        <a:graphic>
          <a:graphicData uri="http://schemas.openxmlformats.org/drawingml/2006/table">
            <a:tbl>
              <a:tblPr/>
              <a:tblGrid>
                <a:gridCol w="1476463">
                  <a:extLst>
                    <a:ext uri="{9D8B030D-6E8A-4147-A177-3AD203B41FA5}">
                      <a16:colId xmlns:a16="http://schemas.microsoft.com/office/drawing/2014/main" val="3754838735"/>
                    </a:ext>
                  </a:extLst>
                </a:gridCol>
                <a:gridCol w="1476463">
                  <a:extLst>
                    <a:ext uri="{9D8B030D-6E8A-4147-A177-3AD203B41FA5}">
                      <a16:colId xmlns:a16="http://schemas.microsoft.com/office/drawing/2014/main" val="257477311"/>
                    </a:ext>
                  </a:extLst>
                </a:gridCol>
                <a:gridCol w="1476463">
                  <a:extLst>
                    <a:ext uri="{9D8B030D-6E8A-4147-A177-3AD203B41FA5}">
                      <a16:colId xmlns:a16="http://schemas.microsoft.com/office/drawing/2014/main" val="1171544236"/>
                    </a:ext>
                  </a:extLst>
                </a:gridCol>
                <a:gridCol w="1476463">
                  <a:extLst>
                    <a:ext uri="{9D8B030D-6E8A-4147-A177-3AD203B41FA5}">
                      <a16:colId xmlns:a16="http://schemas.microsoft.com/office/drawing/2014/main" val="2674141087"/>
                    </a:ext>
                  </a:extLst>
                </a:gridCol>
                <a:gridCol w="4152549">
                  <a:extLst>
                    <a:ext uri="{9D8B030D-6E8A-4147-A177-3AD203B41FA5}">
                      <a16:colId xmlns:a16="http://schemas.microsoft.com/office/drawing/2014/main" val="58342586"/>
                    </a:ext>
                  </a:extLst>
                </a:gridCol>
              </a:tblGrid>
              <a:tr h="220980">
                <a:tc gridSpan="5"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Pearson's Correlations</a:t>
                      </a: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endParaRPr lang="it-IT" sz="14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3179195"/>
                  </a:ext>
                </a:extLst>
              </a:tr>
              <a:tr h="350520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Pearson's r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6838315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lowerCeiling</a:t>
                      </a:r>
                      <a:r>
                        <a:rPr lang="it-IT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- Q1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lowerCeiling_png_norm_AW_GFP</a:t>
                      </a:r>
                      <a:endParaRPr lang="it-IT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0.442*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0.019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1105881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lowerCeiling - Q2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lowerCeiling_png_norm_AW_GFP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0.055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0.781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100396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lowerCeiling - Q3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lowerCeiling_png_norm_AW_GFP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0.116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0.557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2354091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lowerCeiling - Q4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lowerCeiling_png_norm_AW_GFP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-0.234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2373043"/>
                  </a:ext>
                </a:extLst>
              </a:tr>
              <a:tr h="289560">
                <a:tc gridSpan="5"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0683697"/>
                  </a:ext>
                </a:extLst>
              </a:tr>
              <a:tr h="182880">
                <a:tc gridSpan="5"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nn-N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* p &lt; .05, ** p &lt; .01, *** p &lt; .001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5078559"/>
                  </a:ext>
                </a:extLst>
              </a:tr>
            </a:tbl>
          </a:graphicData>
        </a:graphic>
      </p:graphicFrame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B2FE751-D984-3E93-4857-FBAEEAB7ACD8}"/>
              </a:ext>
            </a:extLst>
          </p:cNvPr>
          <p:cNvSpPr txBox="1">
            <a:spLocks/>
          </p:cNvSpPr>
          <p:nvPr/>
        </p:nvSpPr>
        <p:spPr>
          <a:xfrm>
            <a:off x="10355580" y="350880"/>
            <a:ext cx="1600200" cy="132220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/>
              <a:t>1. Valenza emotiva </a:t>
            </a:r>
          </a:p>
          <a:p>
            <a:r>
              <a:rPr lang="it-IT" sz="1000" dirty="0"/>
              <a:t>2. Attivazione/</a:t>
            </a:r>
            <a:r>
              <a:rPr lang="it-IT" sz="1000" dirty="0" err="1"/>
              <a:t>arousal</a:t>
            </a:r>
            <a:endParaRPr lang="it-IT" sz="1000" dirty="0"/>
          </a:p>
          <a:p>
            <a:r>
              <a:rPr lang="it-IT" sz="1000" dirty="0"/>
              <a:t>3. Coinvolgimento estetico </a:t>
            </a:r>
          </a:p>
          <a:p>
            <a:r>
              <a:rPr lang="it-IT" sz="1000" dirty="0"/>
              <a:t>4. Carico cognitivo (WL)</a:t>
            </a:r>
          </a:p>
        </p:txBody>
      </p:sp>
    </p:spTree>
    <p:extLst>
      <p:ext uri="{BB962C8B-B14F-4D97-AF65-F5344CB8AC3E}">
        <p14:creationId xmlns:p14="http://schemas.microsoft.com/office/powerpoint/2010/main" val="26447261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C5A5A1-AF85-0153-9614-2BF2AFC65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ATTENTION (</a:t>
            </a:r>
            <a:r>
              <a:rPr lang="it-IT" dirty="0" err="1"/>
              <a:t>BetaTheta</a:t>
            </a:r>
            <a:r>
              <a:rPr lang="it-IT" dirty="0"/>
              <a:t>)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2665197-1CD1-D213-61F5-9308E6CB9E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89243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DFAAAB-E181-95BB-A5BA-B7A268D64C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971BB-0B7A-BBE6-1050-E644AA1F8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Correlation</a:t>
            </a:r>
            <a:r>
              <a:rPr lang="it-IT" dirty="0"/>
              <a:t> </a:t>
            </a:r>
            <a:r>
              <a:rPr lang="it-IT" dirty="0" err="1"/>
              <a:t>between</a:t>
            </a:r>
            <a:r>
              <a:rPr lang="it-IT" dirty="0"/>
              <a:t> </a:t>
            </a:r>
            <a:r>
              <a:rPr lang="it-IT" b="1" dirty="0"/>
              <a:t>high </a:t>
            </a:r>
            <a:r>
              <a:rPr lang="it-IT" b="1" dirty="0" err="1"/>
              <a:t>saturation</a:t>
            </a:r>
            <a:r>
              <a:rPr lang="it-IT" b="1" dirty="0"/>
              <a:t> </a:t>
            </a:r>
            <a:r>
              <a:rPr lang="it-IT" dirty="0"/>
              <a:t>and </a:t>
            </a:r>
            <a:r>
              <a:rPr lang="it-IT" b="1" dirty="0" err="1"/>
              <a:t>BetaTheta</a:t>
            </a:r>
            <a:endParaRPr lang="it-IT" b="1" dirty="0"/>
          </a:p>
        </p:txBody>
      </p:sp>
      <p:graphicFrame>
        <p:nvGraphicFramePr>
          <p:cNvPr id="7" name="Segnaposto contenuto 6">
            <a:extLst>
              <a:ext uri="{FF2B5EF4-FFF2-40B4-BE49-F238E27FC236}">
                <a16:creationId xmlns:a16="http://schemas.microsoft.com/office/drawing/2014/main" id="{84D1D12B-16D9-1EC9-97FC-2ABBC6C90F0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97279" y="1837141"/>
          <a:ext cx="10058401" cy="4139538"/>
        </p:xfrm>
        <a:graphic>
          <a:graphicData uri="http://schemas.openxmlformats.org/drawingml/2006/table">
            <a:tbl>
              <a:tblPr/>
              <a:tblGrid>
                <a:gridCol w="1476463">
                  <a:extLst>
                    <a:ext uri="{9D8B030D-6E8A-4147-A177-3AD203B41FA5}">
                      <a16:colId xmlns:a16="http://schemas.microsoft.com/office/drawing/2014/main" val="529246265"/>
                    </a:ext>
                  </a:extLst>
                </a:gridCol>
                <a:gridCol w="1476463">
                  <a:extLst>
                    <a:ext uri="{9D8B030D-6E8A-4147-A177-3AD203B41FA5}">
                      <a16:colId xmlns:a16="http://schemas.microsoft.com/office/drawing/2014/main" val="4047744421"/>
                    </a:ext>
                  </a:extLst>
                </a:gridCol>
                <a:gridCol w="1476463">
                  <a:extLst>
                    <a:ext uri="{9D8B030D-6E8A-4147-A177-3AD203B41FA5}">
                      <a16:colId xmlns:a16="http://schemas.microsoft.com/office/drawing/2014/main" val="2497897577"/>
                    </a:ext>
                  </a:extLst>
                </a:gridCol>
                <a:gridCol w="1476463">
                  <a:extLst>
                    <a:ext uri="{9D8B030D-6E8A-4147-A177-3AD203B41FA5}">
                      <a16:colId xmlns:a16="http://schemas.microsoft.com/office/drawing/2014/main" val="2907990333"/>
                    </a:ext>
                  </a:extLst>
                </a:gridCol>
                <a:gridCol w="4152549">
                  <a:extLst>
                    <a:ext uri="{9D8B030D-6E8A-4147-A177-3AD203B41FA5}">
                      <a16:colId xmlns:a16="http://schemas.microsoft.com/office/drawing/2014/main" val="3449628865"/>
                    </a:ext>
                  </a:extLst>
                </a:gridCol>
              </a:tblGrid>
              <a:tr h="176222">
                <a:tc gridSpan="5"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Pearson's Correlations</a:t>
                      </a: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endParaRPr lang="it-IT" sz="14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2709295"/>
                  </a:ext>
                </a:extLst>
              </a:tr>
              <a:tr h="27952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Pearson's r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6650351"/>
                  </a:ext>
                </a:extLst>
              </a:tr>
              <a:tr h="838574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hignSaturation - Q1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highSaturation_png_norm_BetaTheta_GFP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-0.013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0.947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405247"/>
                  </a:ext>
                </a:extLst>
              </a:tr>
              <a:tr h="838574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hignSaturation - Q2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highSaturation_png_norm_BetaTheta_GFP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-0.19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0.333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0783265"/>
                  </a:ext>
                </a:extLst>
              </a:tr>
              <a:tr h="674505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hignSaturation - Q3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highSaturation_png_norm_BetaTheta_GFP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0.049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0.804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105652"/>
                  </a:ext>
                </a:extLst>
              </a:tr>
              <a:tr h="838574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hignSaturation</a:t>
                      </a:r>
                      <a:r>
                        <a:rPr lang="it-IT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- Q4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highSaturation_png_norm_BetaTheta_GFP</a:t>
                      </a:r>
                      <a:endParaRPr lang="it-IT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-0.375*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0.049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9485517"/>
                  </a:ext>
                </a:extLst>
              </a:tr>
              <a:tr h="230912">
                <a:tc gridSpan="5"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4869863"/>
                  </a:ext>
                </a:extLst>
              </a:tr>
              <a:tr h="145839">
                <a:tc gridSpan="5"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nn-N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* p &lt; .05, ** p &lt; .01, *** p &lt; .001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525909"/>
                  </a:ext>
                </a:extLst>
              </a:tr>
            </a:tbl>
          </a:graphicData>
        </a:graphic>
      </p:graphicFrame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D9A135-F11B-2BF9-B221-86CA8F13A8D4}"/>
              </a:ext>
            </a:extLst>
          </p:cNvPr>
          <p:cNvSpPr txBox="1">
            <a:spLocks/>
          </p:cNvSpPr>
          <p:nvPr/>
        </p:nvSpPr>
        <p:spPr>
          <a:xfrm>
            <a:off x="10355580" y="350880"/>
            <a:ext cx="1600200" cy="132220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/>
              <a:t>1. Valenza emotiva </a:t>
            </a:r>
          </a:p>
          <a:p>
            <a:r>
              <a:rPr lang="it-IT" sz="1000" dirty="0"/>
              <a:t>2. Attivazione/</a:t>
            </a:r>
            <a:r>
              <a:rPr lang="it-IT" sz="1000" dirty="0" err="1"/>
              <a:t>arousal</a:t>
            </a:r>
            <a:endParaRPr lang="it-IT" sz="1000" dirty="0"/>
          </a:p>
          <a:p>
            <a:r>
              <a:rPr lang="it-IT" sz="1000" dirty="0"/>
              <a:t>3. Coinvolgimento estetico </a:t>
            </a:r>
          </a:p>
          <a:p>
            <a:r>
              <a:rPr lang="it-IT" sz="1000" dirty="0"/>
              <a:t>4. Carico cognitivo (WL)</a:t>
            </a:r>
          </a:p>
        </p:txBody>
      </p:sp>
    </p:spTree>
    <p:extLst>
      <p:ext uri="{BB962C8B-B14F-4D97-AF65-F5344CB8AC3E}">
        <p14:creationId xmlns:p14="http://schemas.microsoft.com/office/powerpoint/2010/main" val="3616094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5909A3-3324-4554-DC5C-5FE829D210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844DCF-9B0E-1B66-73F0-BD7BA28C6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AW norm </a:t>
            </a:r>
            <a:r>
              <a:rPr lang="en-US" dirty="0"/>
              <a:t>: comparison among renderings​ 1/2</a:t>
            </a:r>
            <a:endParaRPr lang="it-IT" dirty="0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B9CC681D-CC25-89C4-63AF-53B8FA375C0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501736" cy="3501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F6F03848-221A-B3B1-80E1-35999BADC5DC}"/>
              </a:ext>
            </a:extLst>
          </p:cNvPr>
          <p:cNvCxnSpPr/>
          <p:nvPr/>
        </p:nvCxnSpPr>
        <p:spPr>
          <a:xfrm>
            <a:off x="280555" y="4374573"/>
            <a:ext cx="1166899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Segnaposto contenuto 10">
            <a:extLst>
              <a:ext uri="{FF2B5EF4-FFF2-40B4-BE49-F238E27FC236}">
                <a16:creationId xmlns:a16="http://schemas.microsoft.com/office/drawing/2014/main" id="{DD7B18E4-D73C-30B7-9922-56D14142D5D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1140" y="1876390"/>
          <a:ext cx="11289720" cy="2359152"/>
        </p:xfrm>
        <a:graphic>
          <a:graphicData uri="http://schemas.openxmlformats.org/drawingml/2006/table">
            <a:tbl>
              <a:tblPr/>
              <a:tblGrid>
                <a:gridCol w="1411215">
                  <a:extLst>
                    <a:ext uri="{9D8B030D-6E8A-4147-A177-3AD203B41FA5}">
                      <a16:colId xmlns:a16="http://schemas.microsoft.com/office/drawing/2014/main" val="3200892747"/>
                    </a:ext>
                  </a:extLst>
                </a:gridCol>
                <a:gridCol w="1411215">
                  <a:extLst>
                    <a:ext uri="{9D8B030D-6E8A-4147-A177-3AD203B41FA5}">
                      <a16:colId xmlns:a16="http://schemas.microsoft.com/office/drawing/2014/main" val="2467945049"/>
                    </a:ext>
                  </a:extLst>
                </a:gridCol>
                <a:gridCol w="1411215">
                  <a:extLst>
                    <a:ext uri="{9D8B030D-6E8A-4147-A177-3AD203B41FA5}">
                      <a16:colId xmlns:a16="http://schemas.microsoft.com/office/drawing/2014/main" val="1332373849"/>
                    </a:ext>
                  </a:extLst>
                </a:gridCol>
                <a:gridCol w="1411215">
                  <a:extLst>
                    <a:ext uri="{9D8B030D-6E8A-4147-A177-3AD203B41FA5}">
                      <a16:colId xmlns:a16="http://schemas.microsoft.com/office/drawing/2014/main" val="3780979268"/>
                    </a:ext>
                  </a:extLst>
                </a:gridCol>
                <a:gridCol w="1411215">
                  <a:extLst>
                    <a:ext uri="{9D8B030D-6E8A-4147-A177-3AD203B41FA5}">
                      <a16:colId xmlns:a16="http://schemas.microsoft.com/office/drawing/2014/main" val="2637841920"/>
                    </a:ext>
                  </a:extLst>
                </a:gridCol>
                <a:gridCol w="1411215">
                  <a:extLst>
                    <a:ext uri="{9D8B030D-6E8A-4147-A177-3AD203B41FA5}">
                      <a16:colId xmlns:a16="http://schemas.microsoft.com/office/drawing/2014/main" val="644353958"/>
                    </a:ext>
                  </a:extLst>
                </a:gridCol>
                <a:gridCol w="1411215">
                  <a:extLst>
                    <a:ext uri="{9D8B030D-6E8A-4147-A177-3AD203B41FA5}">
                      <a16:colId xmlns:a16="http://schemas.microsoft.com/office/drawing/2014/main" val="4196035447"/>
                    </a:ext>
                  </a:extLst>
                </a:gridCol>
                <a:gridCol w="1411215">
                  <a:extLst>
                    <a:ext uri="{9D8B030D-6E8A-4147-A177-3AD203B41FA5}">
                      <a16:colId xmlns:a16="http://schemas.microsoft.com/office/drawing/2014/main" val="1410282263"/>
                    </a:ext>
                  </a:extLst>
                </a:gridCol>
              </a:tblGrid>
              <a:tr h="0">
                <a:tc gridSpan="8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600" b="1" i="1" dirty="0" err="1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Within</a:t>
                      </a:r>
                      <a:r>
                        <a:rPr lang="it-IT" sz="1600" b="1" i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it-IT" sz="1600" b="1" i="1" dirty="0" err="1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Subjects</a:t>
                      </a:r>
                      <a:r>
                        <a:rPr lang="it-IT" sz="1600" b="1" i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it-IT" sz="1600" b="1" i="1" dirty="0" err="1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Effects</a:t>
                      </a:r>
                      <a:r>
                        <a:rPr lang="it-IT" sz="1600" b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R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3754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Cases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Sum of Squares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df</a:t>
                      </a:r>
                      <a:endParaRPr lang="it-IT" sz="16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Mean Square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l-GR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η²</a:t>
                      </a:r>
                      <a:r>
                        <a:rPr lang="it-IT" sz="1600" b="0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l-GR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ω²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85452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RENDERING VERSIONS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1.188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0.396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1.330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.270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0.047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0.005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66485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Residuals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24.109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0.298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795556"/>
                  </a:ext>
                </a:extLst>
              </a:tr>
              <a:tr h="0">
                <a:tc gridSpan="8">
                  <a:txBody>
                    <a:bodyPr/>
                    <a:lstStyle/>
                    <a:p>
                      <a:pPr algn="r">
                        <a:buNone/>
                      </a:pPr>
                      <a:endParaRPr lang="it-IT" sz="1600" b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7620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2872693"/>
                  </a:ext>
                </a:extLst>
              </a:tr>
              <a:tr h="0">
                <a:tc gridSpan="8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sz="1600" b="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Note.</a:t>
                      </a: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 Type III Sum of Squares</a:t>
                      </a:r>
                    </a:p>
                  </a:txBody>
                  <a:tcPr marT="762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7925180"/>
                  </a:ext>
                </a:extLst>
              </a:tr>
            </a:tbl>
          </a:graphicData>
        </a:graphic>
      </p:graphicFrame>
      <p:graphicFrame>
        <p:nvGraphicFramePr>
          <p:cNvPr id="13" name="Tabella 12">
            <a:extLst>
              <a:ext uri="{FF2B5EF4-FFF2-40B4-BE49-F238E27FC236}">
                <a16:creationId xmlns:a16="http://schemas.microsoft.com/office/drawing/2014/main" id="{F8C38B6C-812C-B0BA-A359-FBC3989F7DC0}"/>
              </a:ext>
            </a:extLst>
          </p:cNvPr>
          <p:cNvGraphicFramePr>
            <a:graphicFrameLocks noGrp="1"/>
          </p:cNvGraphicFramePr>
          <p:nvPr/>
        </p:nvGraphicFramePr>
        <p:xfrm>
          <a:off x="451140" y="4556334"/>
          <a:ext cx="11289720" cy="1644396"/>
        </p:xfrm>
        <a:graphic>
          <a:graphicData uri="http://schemas.openxmlformats.org/drawingml/2006/table">
            <a:tbl>
              <a:tblPr/>
              <a:tblGrid>
                <a:gridCol w="2257944">
                  <a:extLst>
                    <a:ext uri="{9D8B030D-6E8A-4147-A177-3AD203B41FA5}">
                      <a16:colId xmlns:a16="http://schemas.microsoft.com/office/drawing/2014/main" val="1012153462"/>
                    </a:ext>
                  </a:extLst>
                </a:gridCol>
                <a:gridCol w="2257944">
                  <a:extLst>
                    <a:ext uri="{9D8B030D-6E8A-4147-A177-3AD203B41FA5}">
                      <a16:colId xmlns:a16="http://schemas.microsoft.com/office/drawing/2014/main" val="3784822091"/>
                    </a:ext>
                  </a:extLst>
                </a:gridCol>
                <a:gridCol w="2257944">
                  <a:extLst>
                    <a:ext uri="{9D8B030D-6E8A-4147-A177-3AD203B41FA5}">
                      <a16:colId xmlns:a16="http://schemas.microsoft.com/office/drawing/2014/main" val="1757915089"/>
                    </a:ext>
                  </a:extLst>
                </a:gridCol>
                <a:gridCol w="2257944">
                  <a:extLst>
                    <a:ext uri="{9D8B030D-6E8A-4147-A177-3AD203B41FA5}">
                      <a16:colId xmlns:a16="http://schemas.microsoft.com/office/drawing/2014/main" val="2218361125"/>
                    </a:ext>
                  </a:extLst>
                </a:gridCol>
                <a:gridCol w="2257944">
                  <a:extLst>
                    <a:ext uri="{9D8B030D-6E8A-4147-A177-3AD203B41FA5}">
                      <a16:colId xmlns:a16="http://schemas.microsoft.com/office/drawing/2014/main" val="3224934816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b="1" i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Friedman Test</a:t>
                      </a:r>
                      <a:r>
                        <a:rPr lang="it-IT" b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R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703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Factor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l-GR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Χ²</a:t>
                      </a:r>
                      <a:r>
                        <a:rPr lang="it-IT" b="0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</a:t>
                      </a: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df</a:t>
                      </a:r>
                      <a:endParaRPr lang="it-IT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Kendall's W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7541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720"/>
                        </a:spcAft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RENDERING VERSIONS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3.300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.348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0.039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3838936"/>
                  </a:ext>
                </a:extLst>
              </a:tr>
              <a:tr h="0">
                <a:tc gridSpan="5">
                  <a:txBody>
                    <a:bodyPr/>
                    <a:lstStyle/>
                    <a:p>
                      <a:pPr algn="r">
                        <a:buNone/>
                      </a:pPr>
                      <a:endParaRPr lang="it-IT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7620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9540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26369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1D8E0E-E1F5-8601-F814-42B3A11E9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MENTAL EFFORT (Theta </a:t>
            </a:r>
            <a:r>
              <a:rPr lang="it-IT" dirty="0" err="1"/>
              <a:t>frontal</a:t>
            </a:r>
            <a:r>
              <a:rPr lang="it-IT" dirty="0"/>
              <a:t>)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A47765A-2E20-8553-E14B-C6F52537C1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20949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7B9C4A-4C4A-5410-FAF5-7219EA18C9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E12EE66-6C23-D8E6-EB0E-AD72843BC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Correlation</a:t>
            </a:r>
            <a:r>
              <a:rPr lang="it-IT" dirty="0"/>
              <a:t> </a:t>
            </a:r>
            <a:r>
              <a:rPr lang="it-IT" dirty="0" err="1"/>
              <a:t>between</a:t>
            </a:r>
            <a:r>
              <a:rPr lang="it-IT" dirty="0"/>
              <a:t> </a:t>
            </a:r>
            <a:r>
              <a:rPr lang="it-IT" b="1" dirty="0" err="1"/>
              <a:t>lower</a:t>
            </a:r>
            <a:r>
              <a:rPr lang="it-IT" b="1" dirty="0"/>
              <a:t> ceiling </a:t>
            </a:r>
            <a:r>
              <a:rPr lang="it-IT" dirty="0"/>
              <a:t>and </a:t>
            </a:r>
            <a:r>
              <a:rPr lang="it-IT" b="1" dirty="0"/>
              <a:t>Theta </a:t>
            </a:r>
            <a:r>
              <a:rPr lang="it-IT" b="1" dirty="0" err="1"/>
              <a:t>frontal</a:t>
            </a:r>
            <a:endParaRPr lang="it-IT" b="1" dirty="0"/>
          </a:p>
        </p:txBody>
      </p:sp>
      <p:graphicFrame>
        <p:nvGraphicFramePr>
          <p:cNvPr id="7" name="Segnaposto contenuto 6">
            <a:extLst>
              <a:ext uri="{FF2B5EF4-FFF2-40B4-BE49-F238E27FC236}">
                <a16:creationId xmlns:a16="http://schemas.microsoft.com/office/drawing/2014/main" id="{BB691F9E-3D03-96F3-AA92-0ADBA8AF8C3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97280" y="1837141"/>
          <a:ext cx="10058401" cy="4139538"/>
        </p:xfrm>
        <a:graphic>
          <a:graphicData uri="http://schemas.openxmlformats.org/drawingml/2006/table">
            <a:tbl>
              <a:tblPr/>
              <a:tblGrid>
                <a:gridCol w="1476463">
                  <a:extLst>
                    <a:ext uri="{9D8B030D-6E8A-4147-A177-3AD203B41FA5}">
                      <a16:colId xmlns:a16="http://schemas.microsoft.com/office/drawing/2014/main" val="3464129910"/>
                    </a:ext>
                  </a:extLst>
                </a:gridCol>
                <a:gridCol w="1476463">
                  <a:extLst>
                    <a:ext uri="{9D8B030D-6E8A-4147-A177-3AD203B41FA5}">
                      <a16:colId xmlns:a16="http://schemas.microsoft.com/office/drawing/2014/main" val="1973980463"/>
                    </a:ext>
                  </a:extLst>
                </a:gridCol>
                <a:gridCol w="1476463">
                  <a:extLst>
                    <a:ext uri="{9D8B030D-6E8A-4147-A177-3AD203B41FA5}">
                      <a16:colId xmlns:a16="http://schemas.microsoft.com/office/drawing/2014/main" val="590500889"/>
                    </a:ext>
                  </a:extLst>
                </a:gridCol>
                <a:gridCol w="1476463">
                  <a:extLst>
                    <a:ext uri="{9D8B030D-6E8A-4147-A177-3AD203B41FA5}">
                      <a16:colId xmlns:a16="http://schemas.microsoft.com/office/drawing/2014/main" val="122085702"/>
                    </a:ext>
                  </a:extLst>
                </a:gridCol>
                <a:gridCol w="4152549">
                  <a:extLst>
                    <a:ext uri="{9D8B030D-6E8A-4147-A177-3AD203B41FA5}">
                      <a16:colId xmlns:a16="http://schemas.microsoft.com/office/drawing/2014/main" val="1019493011"/>
                    </a:ext>
                  </a:extLst>
                </a:gridCol>
              </a:tblGrid>
              <a:tr h="176222">
                <a:tc gridSpan="5"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Pearson's Correlations</a:t>
                      </a: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endParaRPr lang="it-IT" sz="14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556766"/>
                  </a:ext>
                </a:extLst>
              </a:tr>
              <a:tr h="27952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Pearson's r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759451"/>
                  </a:ext>
                </a:extLst>
              </a:tr>
              <a:tr h="838574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lowerCeiling - Q1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lowerCeiling_png_norm_ThetaFront_GFP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-0.159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0.418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6414633"/>
                  </a:ext>
                </a:extLst>
              </a:tr>
              <a:tr h="838574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lowerCeiling - Q2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lowerCeiling_png_norm_ThetaFront_GFP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-0.066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0.739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3626270"/>
                  </a:ext>
                </a:extLst>
              </a:tr>
              <a:tr h="674505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lowerCeiling - Q3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lowerCeiling_png_norm_ThetaFront_GFP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-0.184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0.349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9292810"/>
                  </a:ext>
                </a:extLst>
              </a:tr>
              <a:tr h="838574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lowerCeiling</a:t>
                      </a:r>
                      <a:r>
                        <a:rPr lang="it-IT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- Q4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14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lowerCeiling_png_norm_ThetaFront_GFP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0.374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0.05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5924491"/>
                  </a:ext>
                </a:extLst>
              </a:tr>
              <a:tr h="230912">
                <a:tc gridSpan="5"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5741445"/>
                  </a:ext>
                </a:extLst>
              </a:tr>
              <a:tr h="145839">
                <a:tc gridSpan="5"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nn-N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* p &lt; .05, ** p &lt; .01, *** p &lt; .001</a:t>
                      </a:r>
                    </a:p>
                  </a:txBody>
                  <a:tcPr marL="6077" marR="6077" marT="60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2945466"/>
                  </a:ext>
                </a:extLst>
              </a:tr>
            </a:tbl>
          </a:graphicData>
        </a:graphic>
      </p:graphicFrame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86C9A43-5B49-6D89-C5D5-97E9E181EB9D}"/>
              </a:ext>
            </a:extLst>
          </p:cNvPr>
          <p:cNvSpPr txBox="1">
            <a:spLocks/>
          </p:cNvSpPr>
          <p:nvPr/>
        </p:nvSpPr>
        <p:spPr>
          <a:xfrm>
            <a:off x="10355580" y="350880"/>
            <a:ext cx="1600200" cy="132220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/>
              <a:t>1. Valenza emotiva </a:t>
            </a:r>
          </a:p>
          <a:p>
            <a:r>
              <a:rPr lang="it-IT" sz="1000" dirty="0"/>
              <a:t>2. Attivazione/</a:t>
            </a:r>
            <a:r>
              <a:rPr lang="it-IT" sz="1000" dirty="0" err="1"/>
              <a:t>arousal</a:t>
            </a:r>
            <a:endParaRPr lang="it-IT" sz="1000" dirty="0"/>
          </a:p>
          <a:p>
            <a:r>
              <a:rPr lang="it-IT" sz="1000" dirty="0"/>
              <a:t>3. Coinvolgimento estetico </a:t>
            </a:r>
          </a:p>
          <a:p>
            <a:r>
              <a:rPr lang="it-IT" sz="1000" dirty="0"/>
              <a:t>4. Carico cognitivo (WL)</a:t>
            </a:r>
          </a:p>
        </p:txBody>
      </p:sp>
    </p:spTree>
    <p:extLst>
      <p:ext uri="{BB962C8B-B14F-4D97-AF65-F5344CB8AC3E}">
        <p14:creationId xmlns:p14="http://schemas.microsoft.com/office/powerpoint/2010/main" val="39289441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C2F56D-E098-A32A-66DA-3A6E00AC85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06C602E-BA77-9BB6-F9CA-A7F51CA14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Correlation</a:t>
            </a:r>
            <a:r>
              <a:rPr lang="it-IT" dirty="0"/>
              <a:t> </a:t>
            </a:r>
            <a:r>
              <a:rPr lang="it-IT" dirty="0" err="1"/>
              <a:t>between</a:t>
            </a:r>
            <a:r>
              <a:rPr lang="it-IT" dirty="0"/>
              <a:t> </a:t>
            </a:r>
            <a:r>
              <a:rPr lang="it-IT" b="1" dirty="0"/>
              <a:t>graphics</a:t>
            </a:r>
            <a:r>
              <a:rPr lang="it-IT" dirty="0"/>
              <a:t> and </a:t>
            </a:r>
            <a:r>
              <a:rPr lang="it-IT" b="1" dirty="0"/>
              <a:t>GSR</a:t>
            </a:r>
          </a:p>
        </p:txBody>
      </p:sp>
      <p:graphicFrame>
        <p:nvGraphicFramePr>
          <p:cNvPr id="7" name="Segnaposto contenuto 6">
            <a:extLst>
              <a:ext uri="{FF2B5EF4-FFF2-40B4-BE49-F238E27FC236}">
                <a16:creationId xmlns:a16="http://schemas.microsoft.com/office/drawing/2014/main" id="{07DBA177-386F-D525-E53A-82FC2DBD580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97279" y="1945005"/>
          <a:ext cx="10058401" cy="3619500"/>
        </p:xfrm>
        <a:graphic>
          <a:graphicData uri="http://schemas.openxmlformats.org/drawingml/2006/table">
            <a:tbl>
              <a:tblPr/>
              <a:tblGrid>
                <a:gridCol w="1476463">
                  <a:extLst>
                    <a:ext uri="{9D8B030D-6E8A-4147-A177-3AD203B41FA5}">
                      <a16:colId xmlns:a16="http://schemas.microsoft.com/office/drawing/2014/main" val="261468078"/>
                    </a:ext>
                  </a:extLst>
                </a:gridCol>
                <a:gridCol w="1476463">
                  <a:extLst>
                    <a:ext uri="{9D8B030D-6E8A-4147-A177-3AD203B41FA5}">
                      <a16:colId xmlns:a16="http://schemas.microsoft.com/office/drawing/2014/main" val="837117657"/>
                    </a:ext>
                  </a:extLst>
                </a:gridCol>
                <a:gridCol w="1476463">
                  <a:extLst>
                    <a:ext uri="{9D8B030D-6E8A-4147-A177-3AD203B41FA5}">
                      <a16:colId xmlns:a16="http://schemas.microsoft.com/office/drawing/2014/main" val="3524351305"/>
                    </a:ext>
                  </a:extLst>
                </a:gridCol>
                <a:gridCol w="1476463">
                  <a:extLst>
                    <a:ext uri="{9D8B030D-6E8A-4147-A177-3AD203B41FA5}">
                      <a16:colId xmlns:a16="http://schemas.microsoft.com/office/drawing/2014/main" val="309317363"/>
                    </a:ext>
                  </a:extLst>
                </a:gridCol>
                <a:gridCol w="4152549">
                  <a:extLst>
                    <a:ext uri="{9D8B030D-6E8A-4147-A177-3AD203B41FA5}">
                      <a16:colId xmlns:a16="http://schemas.microsoft.com/office/drawing/2014/main" val="3907000761"/>
                    </a:ext>
                  </a:extLst>
                </a:gridCol>
              </a:tblGrid>
              <a:tr h="220980">
                <a:tc gridSpan="5"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Pearson's Correlations</a:t>
                      </a: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endParaRPr lang="it-IT" sz="14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9108933"/>
                  </a:ext>
                </a:extLst>
              </a:tr>
              <a:tr h="350520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Pearson's r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5207981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graphics - Q1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graphics_png_norm_Tonic_GSR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-0.332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0.091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572978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graphics - Q2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graphics_png_norm_Tonic_GSR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-0.228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201623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graphics - Q3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graphics_png_norm_Tonic_GSR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0.293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2407741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graphics - Q4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graphics_png_norm_Tonic_GSR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0.377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0.052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6925195"/>
                  </a:ext>
                </a:extLst>
              </a:tr>
              <a:tr h="289560">
                <a:tc gridSpan="5"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1594508"/>
                  </a:ext>
                </a:extLst>
              </a:tr>
              <a:tr h="182880">
                <a:tc gridSpan="5"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nn-N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* p &lt; .05, ** p &lt; .01, *** p &lt; .001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1676816"/>
                  </a:ext>
                </a:extLst>
              </a:tr>
            </a:tbl>
          </a:graphicData>
        </a:graphic>
      </p:graphicFrame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BD5F8B1-763D-2EEB-A329-B6192D4BE927}"/>
              </a:ext>
            </a:extLst>
          </p:cNvPr>
          <p:cNvSpPr txBox="1">
            <a:spLocks/>
          </p:cNvSpPr>
          <p:nvPr/>
        </p:nvSpPr>
        <p:spPr>
          <a:xfrm>
            <a:off x="10355580" y="350880"/>
            <a:ext cx="1600200" cy="132220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/>
              <a:t>1. Valenza emotiva </a:t>
            </a:r>
          </a:p>
          <a:p>
            <a:r>
              <a:rPr lang="it-IT" sz="1000" dirty="0"/>
              <a:t>2. Attivazione/</a:t>
            </a:r>
            <a:r>
              <a:rPr lang="it-IT" sz="1000" dirty="0" err="1"/>
              <a:t>arousal</a:t>
            </a:r>
            <a:endParaRPr lang="it-IT" sz="1000" dirty="0"/>
          </a:p>
          <a:p>
            <a:r>
              <a:rPr lang="it-IT" sz="1000" dirty="0"/>
              <a:t>3. Coinvolgimento estetico </a:t>
            </a:r>
          </a:p>
          <a:p>
            <a:r>
              <a:rPr lang="it-IT" sz="1000" dirty="0"/>
              <a:t>4. Carico cognitivo (WL)</a:t>
            </a:r>
          </a:p>
        </p:txBody>
      </p:sp>
    </p:spTree>
    <p:extLst>
      <p:ext uri="{BB962C8B-B14F-4D97-AF65-F5344CB8AC3E}">
        <p14:creationId xmlns:p14="http://schemas.microsoft.com/office/powerpoint/2010/main" val="20104160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9E64A7-D5BA-EA75-19E4-51D226C7B1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/>
              <a:t>Ellie’s</a:t>
            </a:r>
            <a:r>
              <a:rPr lang="it-IT" dirty="0"/>
              <a:t> </a:t>
            </a:r>
            <a:r>
              <a:rPr lang="it-IT" dirty="0" err="1"/>
              <a:t>thesis</a:t>
            </a:r>
            <a:r>
              <a:rPr lang="it-IT" dirty="0"/>
              <a:t> </a:t>
            </a:r>
            <a:r>
              <a:rPr lang="it-IT" dirty="0" err="1"/>
              <a:t>results</a:t>
            </a:r>
            <a:r>
              <a:rPr lang="it-IT" dirty="0"/>
              <a:t>: </a:t>
            </a:r>
            <a:r>
              <a:rPr lang="it-IT" dirty="0" err="1"/>
              <a:t>eyetraker</a:t>
            </a:r>
            <a:r>
              <a:rPr lang="it-IT" dirty="0"/>
              <a:t> </a:t>
            </a:r>
            <a:r>
              <a:rPr lang="it-IT" dirty="0" err="1"/>
              <a:t>statistical</a:t>
            </a:r>
            <a:r>
              <a:rPr lang="it-IT" dirty="0"/>
              <a:t> </a:t>
            </a:r>
            <a:r>
              <a:rPr lang="it-IT" dirty="0" err="1"/>
              <a:t>analysis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D6DCCBD-0256-8F65-8A0A-3BD9678442B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764924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111BA9-D7A7-8E92-8F4B-1EB9A4185C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FDB1AC-04CF-1EC2-D0F9-8EEC2B449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ROI ‘Papyri Vitrine All’ </a:t>
            </a:r>
            <a:r>
              <a:rPr lang="en-US" dirty="0"/>
              <a:t>: comparison among renderings​ 1/3</a:t>
            </a:r>
            <a:endParaRPr lang="it-IT" dirty="0"/>
          </a:p>
        </p:txBody>
      </p:sp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817C6A82-096B-9EE1-E24E-896E905CF8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40724"/>
              </p:ext>
            </p:extLst>
          </p:nvPr>
        </p:nvGraphicFramePr>
        <p:xfrm>
          <a:off x="533400" y="3985039"/>
          <a:ext cx="11378045" cy="1644396"/>
        </p:xfrm>
        <a:graphic>
          <a:graphicData uri="http://schemas.openxmlformats.org/drawingml/2006/table">
            <a:tbl>
              <a:tblPr/>
              <a:tblGrid>
                <a:gridCol w="2275609">
                  <a:extLst>
                    <a:ext uri="{9D8B030D-6E8A-4147-A177-3AD203B41FA5}">
                      <a16:colId xmlns:a16="http://schemas.microsoft.com/office/drawing/2014/main" val="625688549"/>
                    </a:ext>
                  </a:extLst>
                </a:gridCol>
                <a:gridCol w="2275609">
                  <a:extLst>
                    <a:ext uri="{9D8B030D-6E8A-4147-A177-3AD203B41FA5}">
                      <a16:colId xmlns:a16="http://schemas.microsoft.com/office/drawing/2014/main" val="1752995642"/>
                    </a:ext>
                  </a:extLst>
                </a:gridCol>
                <a:gridCol w="2275609">
                  <a:extLst>
                    <a:ext uri="{9D8B030D-6E8A-4147-A177-3AD203B41FA5}">
                      <a16:colId xmlns:a16="http://schemas.microsoft.com/office/drawing/2014/main" val="1408728009"/>
                    </a:ext>
                  </a:extLst>
                </a:gridCol>
                <a:gridCol w="2275609">
                  <a:extLst>
                    <a:ext uri="{9D8B030D-6E8A-4147-A177-3AD203B41FA5}">
                      <a16:colId xmlns:a16="http://schemas.microsoft.com/office/drawing/2014/main" val="2516213499"/>
                    </a:ext>
                  </a:extLst>
                </a:gridCol>
                <a:gridCol w="2275609">
                  <a:extLst>
                    <a:ext uri="{9D8B030D-6E8A-4147-A177-3AD203B41FA5}">
                      <a16:colId xmlns:a16="http://schemas.microsoft.com/office/drawing/2014/main" val="4045372027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800" b="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Friedman Test</a:t>
                      </a:r>
                      <a:r>
                        <a:rPr lang="it-IT" sz="18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R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0533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8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Factor</a:t>
                      </a:r>
                      <a:endParaRPr lang="it-IT" sz="18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l-GR" sz="18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Χ²</a:t>
                      </a:r>
                      <a:r>
                        <a:rPr lang="it-IT" sz="1800" b="0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</a:t>
                      </a:r>
                      <a:r>
                        <a:rPr lang="it-IT" sz="18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8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df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8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8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Kendall's W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2101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720"/>
                        </a:spcAft>
                        <a:buNone/>
                      </a:pPr>
                      <a:r>
                        <a:rPr lang="it-IT" sz="18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RENDERING VERSIONS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8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22.31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8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8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&lt; .001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8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0.256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5520236"/>
                  </a:ext>
                </a:extLst>
              </a:tr>
              <a:tr h="0">
                <a:tc gridSpan="5">
                  <a:txBody>
                    <a:bodyPr/>
                    <a:lstStyle/>
                    <a:p>
                      <a:pPr algn="r">
                        <a:buNone/>
                      </a:pPr>
                      <a:endParaRPr lang="it-IT" sz="18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7620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9687060"/>
                  </a:ext>
                </a:extLst>
              </a:tr>
            </a:tbl>
          </a:graphicData>
        </a:graphic>
      </p:graphicFrame>
      <p:sp>
        <p:nvSpPr>
          <p:cNvPr id="14" name="Segnaposto contenuto 11">
            <a:extLst>
              <a:ext uri="{FF2B5EF4-FFF2-40B4-BE49-F238E27FC236}">
                <a16:creationId xmlns:a16="http://schemas.microsoft.com/office/drawing/2014/main" id="{14D71649-D3D0-55AB-8A6B-5863E3E99B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1292321"/>
          </a:xfrm>
        </p:spPr>
        <p:txBody>
          <a:bodyPr/>
          <a:lstStyle/>
          <a:p>
            <a:r>
              <a:rPr lang="en-US" dirty="0"/>
              <a:t>It is not possible to perform ANOVA because the Shapiro-Wilk test shows that the distribution is not normal.</a:t>
            </a:r>
          </a:p>
          <a:p>
            <a:r>
              <a:rPr lang="en-US" dirty="0"/>
              <a:t>For this reason, the non-parametric Friedman test was performed.</a:t>
            </a:r>
            <a:endParaRPr lang="it-IT" dirty="0"/>
          </a:p>
          <a:p>
            <a:endParaRPr lang="it-IT" dirty="0"/>
          </a:p>
        </p:txBody>
      </p: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7DEEC6FA-6DAE-3EA2-7AF9-CC894C4C8850}"/>
              </a:ext>
            </a:extLst>
          </p:cNvPr>
          <p:cNvCxnSpPr/>
          <p:nvPr/>
        </p:nvCxnSpPr>
        <p:spPr>
          <a:xfrm>
            <a:off x="291984" y="3304312"/>
            <a:ext cx="1166899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62361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CCCDEB-5E02-CDA9-9962-6F20E7FEDF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E973EF-7808-B7A7-F613-9CBE6E927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ROI ‘Papyri Vitrine All’ </a:t>
            </a:r>
            <a:r>
              <a:rPr lang="en-US" dirty="0"/>
              <a:t>: comparison among renderings​ 2/3</a:t>
            </a:r>
            <a:endParaRPr lang="it-IT" dirty="0">
              <a:solidFill>
                <a:schemeClr val="bg1"/>
              </a:solidFill>
            </a:endParaRPr>
          </a:p>
        </p:txBody>
      </p: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2D0563B9-7594-C0A3-3C5F-D736E68D2E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974915"/>
              </p:ext>
            </p:extLst>
          </p:nvPr>
        </p:nvGraphicFramePr>
        <p:xfrm>
          <a:off x="2313432" y="1819287"/>
          <a:ext cx="7377545" cy="4342522"/>
        </p:xfrm>
        <a:graphic>
          <a:graphicData uri="http://schemas.openxmlformats.org/drawingml/2006/table">
            <a:tbl>
              <a:tblPr/>
              <a:tblGrid>
                <a:gridCol w="1053935">
                  <a:extLst>
                    <a:ext uri="{9D8B030D-6E8A-4147-A177-3AD203B41FA5}">
                      <a16:colId xmlns:a16="http://schemas.microsoft.com/office/drawing/2014/main" val="4027980563"/>
                    </a:ext>
                  </a:extLst>
                </a:gridCol>
                <a:gridCol w="1053935">
                  <a:extLst>
                    <a:ext uri="{9D8B030D-6E8A-4147-A177-3AD203B41FA5}">
                      <a16:colId xmlns:a16="http://schemas.microsoft.com/office/drawing/2014/main" val="1475395803"/>
                    </a:ext>
                  </a:extLst>
                </a:gridCol>
                <a:gridCol w="1053935">
                  <a:extLst>
                    <a:ext uri="{9D8B030D-6E8A-4147-A177-3AD203B41FA5}">
                      <a16:colId xmlns:a16="http://schemas.microsoft.com/office/drawing/2014/main" val="4254283990"/>
                    </a:ext>
                  </a:extLst>
                </a:gridCol>
                <a:gridCol w="1053935">
                  <a:extLst>
                    <a:ext uri="{9D8B030D-6E8A-4147-A177-3AD203B41FA5}">
                      <a16:colId xmlns:a16="http://schemas.microsoft.com/office/drawing/2014/main" val="964732669"/>
                    </a:ext>
                  </a:extLst>
                </a:gridCol>
                <a:gridCol w="1053935">
                  <a:extLst>
                    <a:ext uri="{9D8B030D-6E8A-4147-A177-3AD203B41FA5}">
                      <a16:colId xmlns:a16="http://schemas.microsoft.com/office/drawing/2014/main" val="3371642566"/>
                    </a:ext>
                  </a:extLst>
                </a:gridCol>
                <a:gridCol w="1053935">
                  <a:extLst>
                    <a:ext uri="{9D8B030D-6E8A-4147-A177-3AD203B41FA5}">
                      <a16:colId xmlns:a16="http://schemas.microsoft.com/office/drawing/2014/main" val="3277593460"/>
                    </a:ext>
                  </a:extLst>
                </a:gridCol>
                <a:gridCol w="1053935">
                  <a:extLst>
                    <a:ext uri="{9D8B030D-6E8A-4147-A177-3AD203B41FA5}">
                      <a16:colId xmlns:a16="http://schemas.microsoft.com/office/drawing/2014/main" val="58303541"/>
                    </a:ext>
                  </a:extLst>
                </a:gridCol>
              </a:tblGrid>
              <a:tr h="318036">
                <a:tc gridSpan="7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sz="1400" b="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Post Hoc Comparisons - RENDERING VERSIONS</a:t>
                      </a:r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73654" marR="61378" marT="36827" marB="368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8275562"/>
                  </a:ext>
                </a:extLst>
              </a:tr>
              <a:tr h="516809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it-IT" sz="1400" b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54" marR="73654" marT="18413" marB="18413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it-IT" sz="1400" b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54" marR="73654" marT="18413" marB="18413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Mean Difference</a:t>
                      </a:r>
                    </a:p>
                  </a:txBody>
                  <a:tcPr marL="73654" marR="73654" marT="18413" marB="18413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</a:t>
                      </a:r>
                    </a:p>
                  </a:txBody>
                  <a:tcPr marL="73654" marR="73654" marT="18413" marB="18413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df</a:t>
                      </a:r>
                    </a:p>
                  </a:txBody>
                  <a:tcPr marL="73654" marR="73654" marT="18413" marB="18413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73654" marR="73654" marT="18413" marB="18413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  <a:r>
                        <a:rPr lang="it-IT" sz="1400" b="0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holm</a:t>
                      </a: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73654" marR="73654" marT="18413" marB="18413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7029952"/>
                  </a:ext>
                </a:extLst>
              </a:tr>
              <a:tr h="568490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Cooler Lights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Lower Ceiling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-1.389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0.324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-4.285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&lt; .001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619227"/>
                  </a:ext>
                </a:extLst>
              </a:tr>
              <a:tr h="265031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Graphics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-0.289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0.109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-2.638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.027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012407"/>
                  </a:ext>
                </a:extLst>
              </a:tr>
              <a:tr h="503557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 Saturation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0.226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0.114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1.977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.058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9106837"/>
                  </a:ext>
                </a:extLst>
              </a:tr>
              <a:tr h="568490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Lower Ceiling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Graphics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1.100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0.336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3.280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.008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1020742"/>
                  </a:ext>
                </a:extLst>
              </a:tr>
              <a:tr h="503557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 Saturation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1.614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0.312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5.182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&lt; .001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4525891"/>
                  </a:ext>
                </a:extLst>
              </a:tr>
              <a:tr h="568490">
                <a:tc>
                  <a:txBody>
                    <a:bodyPr/>
                    <a:lstStyle/>
                    <a:p>
                      <a:pPr algn="l">
                        <a:spcAft>
                          <a:spcPts val="720"/>
                        </a:spcAft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Graphics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720"/>
                        </a:spcAft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 Saturation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0.514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0.134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3.838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.003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680050"/>
                  </a:ext>
                </a:extLst>
              </a:tr>
              <a:tr h="265031">
                <a:tc gridSpan="7">
                  <a:txBody>
                    <a:bodyPr/>
                    <a:lstStyle/>
                    <a:p>
                      <a:pPr algn="r">
                        <a:buNone/>
                      </a:pPr>
                      <a:endParaRPr lang="it-IT" sz="1400" b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265591"/>
                  </a:ext>
                </a:extLst>
              </a:tr>
              <a:tr h="265031">
                <a:tc gridSpan="7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sz="1400" b="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Note.</a:t>
                      </a: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 P-value adjusted for comparing a family of 6 estimates.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16183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75647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3">
            <a:extLst>
              <a:ext uri="{FF2B5EF4-FFF2-40B4-BE49-F238E27FC236}">
                <a16:creationId xmlns:a16="http://schemas.microsoft.com/office/drawing/2014/main" id="{8CD454C1-3BF5-1409-98E7-BBEE05507C2D}"/>
              </a:ext>
            </a:extLst>
          </p:cNvPr>
          <p:cNvGrpSpPr/>
          <p:nvPr/>
        </p:nvGrpSpPr>
        <p:grpSpPr>
          <a:xfrm>
            <a:off x="7533409" y="1517885"/>
            <a:ext cx="4474141" cy="4775543"/>
            <a:chOff x="7533409" y="1517885"/>
            <a:chExt cx="4474141" cy="4775543"/>
          </a:xfrm>
        </p:grpSpPr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34984D6C-68F1-8754-0880-C4DF30AC30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33409" y="1819287"/>
              <a:ext cx="4474141" cy="4474141"/>
            </a:xfrm>
            <a:prstGeom prst="rect">
              <a:avLst/>
            </a:prstGeom>
          </p:spPr>
        </p:pic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D291C98B-C607-886E-7576-214FB98E96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34252" y="2154600"/>
              <a:ext cx="1152244" cy="438950"/>
            </a:xfrm>
            <a:prstGeom prst="rect">
              <a:avLst/>
            </a:prstGeom>
          </p:spPr>
        </p:pic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7A7FF3A1-DDE7-599A-A998-C191DC4EC3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34252" y="1858909"/>
              <a:ext cx="2292244" cy="438950"/>
            </a:xfrm>
            <a:prstGeom prst="rect">
              <a:avLst/>
            </a:prstGeom>
          </p:spPr>
        </p:pic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D0DB10AD-28DB-2DFA-0869-D88E867235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35095" y="2154600"/>
              <a:ext cx="1152244" cy="438950"/>
            </a:xfrm>
            <a:prstGeom prst="rect">
              <a:avLst/>
            </a:prstGeom>
          </p:spPr>
        </p:pic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54B07AD1-E99B-A555-FFB2-82AC988A19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35094" y="1517885"/>
              <a:ext cx="2205801" cy="438950"/>
            </a:xfrm>
            <a:prstGeom prst="rect">
              <a:avLst/>
            </a:prstGeom>
          </p:spPr>
        </p:pic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A703800D-F924-834D-00AF-45BB1BE8AC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419015" y="3296194"/>
              <a:ext cx="1152244" cy="438950"/>
            </a:xfrm>
            <a:prstGeom prst="rect">
              <a:avLst/>
            </a:prstGeom>
          </p:spPr>
        </p:pic>
      </p:grp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3C42FC1-C8BD-884E-0497-287FF1C2955E}"/>
              </a:ext>
            </a:extLst>
          </p:cNvPr>
          <p:cNvSpPr txBox="1"/>
          <p:nvPr/>
        </p:nvSpPr>
        <p:spPr>
          <a:xfrm>
            <a:off x="620741" y="2197237"/>
            <a:ext cx="69991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RESULTS</a:t>
            </a:r>
            <a:r>
              <a:rPr lang="it-IT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In the </a:t>
            </a:r>
            <a:r>
              <a:rPr lang="it-IT" dirty="0" err="1"/>
              <a:t>lower</a:t>
            </a:r>
            <a:r>
              <a:rPr lang="it-IT" dirty="0"/>
              <a:t> ceiling rendering </a:t>
            </a:r>
            <a:r>
              <a:rPr lang="it-IT" dirty="0" err="1"/>
              <a:t>condition</a:t>
            </a:r>
            <a:r>
              <a:rPr lang="it-IT" dirty="0"/>
              <a:t>, the time </a:t>
            </a:r>
            <a:r>
              <a:rPr lang="it-IT" dirty="0" err="1"/>
              <a:t>spent</a:t>
            </a:r>
            <a:r>
              <a:rPr lang="it-IT" dirty="0"/>
              <a:t> on the </a:t>
            </a:r>
            <a:r>
              <a:rPr lang="it-IT" dirty="0" err="1"/>
              <a:t>papyri</a:t>
            </a:r>
            <a:r>
              <a:rPr lang="it-IT" dirty="0"/>
              <a:t> </a:t>
            </a:r>
            <a:r>
              <a:rPr lang="it-IT" dirty="0" err="1"/>
              <a:t>vitrine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higher</a:t>
            </a:r>
            <a:r>
              <a:rPr lang="it-IT" dirty="0"/>
              <a:t> </a:t>
            </a:r>
            <a:r>
              <a:rPr lang="it-IT" dirty="0" err="1"/>
              <a:t>than</a:t>
            </a:r>
            <a:r>
              <a:rPr lang="it-IT" dirty="0"/>
              <a:t> the </a:t>
            </a:r>
            <a:r>
              <a:rPr lang="it-IT" dirty="0" err="1"/>
              <a:t>other</a:t>
            </a:r>
            <a:r>
              <a:rPr lang="it-IT" dirty="0"/>
              <a:t> </a:t>
            </a:r>
            <a:r>
              <a:rPr lang="it-IT" dirty="0" err="1"/>
              <a:t>conditions</a:t>
            </a:r>
            <a:r>
              <a:rPr lang="it-IT" dirty="0"/>
              <a:t> (</a:t>
            </a:r>
            <a:r>
              <a:rPr lang="it-IT" dirty="0" err="1"/>
              <a:t>all</a:t>
            </a:r>
            <a:r>
              <a:rPr lang="it-IT" dirty="0"/>
              <a:t> </a:t>
            </a:r>
            <a:r>
              <a:rPr lang="it-IT" i="1" dirty="0"/>
              <a:t>p</a:t>
            </a:r>
            <a:r>
              <a:rPr lang="it-IT" dirty="0"/>
              <a:t> &lt; 0.05). More </a:t>
            </a:r>
            <a:r>
              <a:rPr lang="it-IT" dirty="0" err="1"/>
              <a:t>than</a:t>
            </a:r>
            <a:r>
              <a:rPr lang="it-IT" dirty="0"/>
              <a:t> 2.5 times the time </a:t>
            </a:r>
            <a:r>
              <a:rPr lang="it-IT" dirty="0" err="1"/>
              <a:t>spent</a:t>
            </a:r>
            <a:r>
              <a:rPr lang="it-IT" dirty="0"/>
              <a:t> in the </a:t>
            </a:r>
            <a:r>
              <a:rPr lang="it-IT" dirty="0" err="1"/>
              <a:t>actual</a:t>
            </a:r>
            <a:r>
              <a:rPr lang="it-IT" dirty="0"/>
              <a:t> </a:t>
            </a:r>
            <a:r>
              <a:rPr lang="it-IT" dirty="0" err="1"/>
              <a:t>conditon</a:t>
            </a:r>
            <a:r>
              <a:rPr lang="it-IT" dirty="0"/>
              <a:t> (baseline).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Cooler </a:t>
            </a:r>
            <a:r>
              <a:rPr lang="it-IT" dirty="0" err="1"/>
              <a:t>lights</a:t>
            </a:r>
            <a:r>
              <a:rPr lang="it-IT" dirty="0"/>
              <a:t> and High </a:t>
            </a:r>
            <a:r>
              <a:rPr lang="it-IT" dirty="0" err="1"/>
              <a:t>saturation</a:t>
            </a:r>
            <a:r>
              <a:rPr lang="it-IT" dirty="0"/>
              <a:t> </a:t>
            </a:r>
            <a:r>
              <a:rPr lang="it-IT" dirty="0" err="1"/>
              <a:t>conditions</a:t>
            </a:r>
            <a:r>
              <a:rPr lang="it-IT" dirty="0"/>
              <a:t>, </a:t>
            </a:r>
            <a:r>
              <a:rPr lang="it-IT" dirty="0" err="1"/>
              <a:t>even</a:t>
            </a:r>
            <a:r>
              <a:rPr lang="it-IT" dirty="0"/>
              <a:t> </a:t>
            </a:r>
            <a:r>
              <a:rPr lang="it-IT" dirty="0" err="1"/>
              <a:t>if</a:t>
            </a:r>
            <a:r>
              <a:rPr lang="it-IT" dirty="0"/>
              <a:t> </a:t>
            </a:r>
            <a:r>
              <a:rPr lang="it-IT" dirty="0" err="1"/>
              <a:t>they</a:t>
            </a:r>
            <a:r>
              <a:rPr lang="it-IT" dirty="0"/>
              <a:t> are </a:t>
            </a:r>
            <a:r>
              <a:rPr lang="it-IT" dirty="0" err="1"/>
              <a:t>almost</a:t>
            </a:r>
            <a:r>
              <a:rPr lang="it-IT" dirty="0"/>
              <a:t> </a:t>
            </a:r>
            <a:r>
              <a:rPr lang="it-IT" dirty="0" err="1"/>
              <a:t>significantly</a:t>
            </a:r>
            <a:r>
              <a:rPr lang="it-IT" dirty="0"/>
              <a:t> </a:t>
            </a:r>
            <a:r>
              <a:rPr lang="it-IT" dirty="0" err="1"/>
              <a:t>different</a:t>
            </a:r>
            <a:r>
              <a:rPr lang="it-IT" i="1" dirty="0"/>
              <a:t> </a:t>
            </a:r>
            <a:r>
              <a:rPr lang="it-IT" dirty="0"/>
              <a:t>(</a:t>
            </a:r>
            <a:r>
              <a:rPr lang="it-IT" i="1" dirty="0"/>
              <a:t>p</a:t>
            </a:r>
            <a:r>
              <a:rPr lang="it-IT" dirty="0"/>
              <a:t> = 0.058), are the </a:t>
            </a:r>
            <a:r>
              <a:rPr lang="it-IT" dirty="0" err="1"/>
              <a:t>conditions</a:t>
            </a:r>
            <a:r>
              <a:rPr lang="it-IT" dirty="0"/>
              <a:t> more </a:t>
            </a:r>
            <a:r>
              <a:rPr lang="it-IT" dirty="0" err="1"/>
              <a:t>similar</a:t>
            </a:r>
            <a:r>
              <a:rPr lang="it-IT" dirty="0"/>
              <a:t> to the </a:t>
            </a:r>
            <a:r>
              <a:rPr lang="it-IT" dirty="0" err="1"/>
              <a:t>actual</a:t>
            </a:r>
            <a:r>
              <a:rPr lang="it-IT" dirty="0"/>
              <a:t> </a:t>
            </a:r>
            <a:r>
              <a:rPr lang="it-IT" dirty="0" err="1"/>
              <a:t>condition</a:t>
            </a:r>
            <a:r>
              <a:rPr lang="it-IT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These</a:t>
            </a:r>
            <a:r>
              <a:rPr lang="it-IT" dirty="0"/>
              <a:t> </a:t>
            </a:r>
            <a:r>
              <a:rPr lang="it-IT" dirty="0" err="1"/>
              <a:t>results</a:t>
            </a:r>
            <a:r>
              <a:rPr lang="it-IT" dirty="0"/>
              <a:t> are </a:t>
            </a:r>
            <a:r>
              <a:rPr lang="it-IT" dirty="0" err="1"/>
              <a:t>possibly</a:t>
            </a:r>
            <a:r>
              <a:rPr lang="it-IT" dirty="0"/>
              <a:t> due to the </a:t>
            </a:r>
            <a:r>
              <a:rPr lang="it-IT" dirty="0" err="1"/>
              <a:t>lower</a:t>
            </a:r>
            <a:r>
              <a:rPr lang="it-IT" dirty="0"/>
              <a:t> ceiling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guides</a:t>
            </a:r>
            <a:r>
              <a:rPr lang="it-IT" dirty="0"/>
              <a:t> the gaze </a:t>
            </a:r>
            <a:r>
              <a:rPr lang="it-IT" dirty="0" err="1"/>
              <a:t>toward</a:t>
            </a:r>
            <a:r>
              <a:rPr lang="it-IT" dirty="0"/>
              <a:t> the </a:t>
            </a:r>
            <a:r>
              <a:rPr lang="it-IT" dirty="0" err="1"/>
              <a:t>papyri</a:t>
            </a:r>
            <a:r>
              <a:rPr lang="it-IT" dirty="0"/>
              <a:t> </a:t>
            </a:r>
            <a:r>
              <a:rPr lang="it-IT" dirty="0" err="1"/>
              <a:t>vitrine</a:t>
            </a:r>
            <a:r>
              <a:rPr lang="it-IT" dirty="0"/>
              <a:t>.</a:t>
            </a:r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6B14AA80-914E-9B8B-1576-27536EBF6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b="1" dirty="0"/>
              <a:t>ROI ‘Papyri Vitrine All’ </a:t>
            </a:r>
            <a:r>
              <a:rPr lang="en-US" dirty="0"/>
              <a:t>: comparison among renderings​ 3/3</a:t>
            </a: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1037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A222CE-3199-10E3-7484-FC588A17E4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807620-CAC2-36DE-80EC-2C4917962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ROI ‘Center Vitrine’ </a:t>
            </a:r>
            <a:r>
              <a:rPr lang="en-US" dirty="0"/>
              <a:t>: comparison among renderings​ 1/2</a:t>
            </a:r>
            <a:endParaRPr lang="it-IT" dirty="0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C2424968-2F54-B552-3CCF-790E60F0DF3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501736" cy="3501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graphicFrame>
        <p:nvGraphicFramePr>
          <p:cNvPr id="13" name="Tabella 12">
            <a:extLst>
              <a:ext uri="{FF2B5EF4-FFF2-40B4-BE49-F238E27FC236}">
                <a16:creationId xmlns:a16="http://schemas.microsoft.com/office/drawing/2014/main" id="{57D63238-E977-E91D-A030-AEAAC60A21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9117"/>
              </p:ext>
            </p:extLst>
          </p:nvPr>
        </p:nvGraphicFramePr>
        <p:xfrm>
          <a:off x="612560" y="4033896"/>
          <a:ext cx="10966880" cy="1644396"/>
        </p:xfrm>
        <a:graphic>
          <a:graphicData uri="http://schemas.openxmlformats.org/drawingml/2006/table">
            <a:tbl>
              <a:tblPr/>
              <a:tblGrid>
                <a:gridCol w="2193376">
                  <a:extLst>
                    <a:ext uri="{9D8B030D-6E8A-4147-A177-3AD203B41FA5}">
                      <a16:colId xmlns:a16="http://schemas.microsoft.com/office/drawing/2014/main" val="3889770109"/>
                    </a:ext>
                  </a:extLst>
                </a:gridCol>
                <a:gridCol w="2193376">
                  <a:extLst>
                    <a:ext uri="{9D8B030D-6E8A-4147-A177-3AD203B41FA5}">
                      <a16:colId xmlns:a16="http://schemas.microsoft.com/office/drawing/2014/main" val="3563888516"/>
                    </a:ext>
                  </a:extLst>
                </a:gridCol>
                <a:gridCol w="2193376">
                  <a:extLst>
                    <a:ext uri="{9D8B030D-6E8A-4147-A177-3AD203B41FA5}">
                      <a16:colId xmlns:a16="http://schemas.microsoft.com/office/drawing/2014/main" val="1882304514"/>
                    </a:ext>
                  </a:extLst>
                </a:gridCol>
                <a:gridCol w="2193376">
                  <a:extLst>
                    <a:ext uri="{9D8B030D-6E8A-4147-A177-3AD203B41FA5}">
                      <a16:colId xmlns:a16="http://schemas.microsoft.com/office/drawing/2014/main" val="4025613900"/>
                    </a:ext>
                  </a:extLst>
                </a:gridCol>
                <a:gridCol w="2193376">
                  <a:extLst>
                    <a:ext uri="{9D8B030D-6E8A-4147-A177-3AD203B41FA5}">
                      <a16:colId xmlns:a16="http://schemas.microsoft.com/office/drawing/2014/main" val="3310650801"/>
                    </a:ext>
                  </a:extLst>
                </a:gridCol>
              </a:tblGrid>
              <a:tr h="251800">
                <a:tc gridSpan="5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800" b="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Friedman Test</a:t>
                      </a:r>
                      <a:r>
                        <a:rPr lang="it-IT" sz="18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R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2838743"/>
                  </a:ext>
                </a:extLst>
              </a:tr>
              <a:tr h="217463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8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Factor</a:t>
                      </a:r>
                      <a:endParaRPr lang="it-IT" sz="18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l-GR" sz="18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Χ²</a:t>
                      </a:r>
                      <a:r>
                        <a:rPr lang="it-IT" sz="1800" b="0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</a:t>
                      </a:r>
                      <a:r>
                        <a:rPr lang="it-IT" sz="18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8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df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8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8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Kendall's W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974237"/>
                  </a:ext>
                </a:extLst>
              </a:tr>
              <a:tr h="445227">
                <a:tc>
                  <a:txBody>
                    <a:bodyPr/>
                    <a:lstStyle/>
                    <a:p>
                      <a:pPr algn="l">
                        <a:spcAft>
                          <a:spcPts val="720"/>
                        </a:spcAft>
                        <a:buNone/>
                      </a:pPr>
                      <a:r>
                        <a:rPr lang="it-IT" sz="18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RENDERING VERSIONS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8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2.770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8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8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.428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8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0.032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6605263"/>
                  </a:ext>
                </a:extLst>
              </a:tr>
              <a:tr h="206018">
                <a:tc gridSpan="5">
                  <a:txBody>
                    <a:bodyPr/>
                    <a:lstStyle/>
                    <a:p>
                      <a:pPr algn="r">
                        <a:buNone/>
                      </a:pPr>
                      <a:endParaRPr lang="it-IT" sz="18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7620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5677174"/>
                  </a:ext>
                </a:extLst>
              </a:tr>
            </a:tbl>
          </a:graphicData>
        </a:graphic>
      </p:graphicFrame>
      <p:sp>
        <p:nvSpPr>
          <p:cNvPr id="7" name="Segnaposto contenuto 11">
            <a:extLst>
              <a:ext uri="{FF2B5EF4-FFF2-40B4-BE49-F238E27FC236}">
                <a16:creationId xmlns:a16="http://schemas.microsoft.com/office/drawing/2014/main" id="{644E3158-2093-9A81-62F1-403386CD69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1292321"/>
          </a:xfrm>
        </p:spPr>
        <p:txBody>
          <a:bodyPr/>
          <a:lstStyle/>
          <a:p>
            <a:r>
              <a:rPr lang="en-US" dirty="0"/>
              <a:t>It is not possible to perform ANOVA because the Shapiro-Wilk test shows that the distribution is not normal.</a:t>
            </a:r>
          </a:p>
          <a:p>
            <a:r>
              <a:rPr lang="en-US" dirty="0"/>
              <a:t>For this reason, the non-parametric Friedman test was performed.</a:t>
            </a:r>
            <a:endParaRPr lang="it-IT" dirty="0"/>
          </a:p>
          <a:p>
            <a:endParaRPr lang="it-IT" dirty="0"/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C9E639B5-3862-9774-646B-1BB0CAAD5A86}"/>
              </a:ext>
            </a:extLst>
          </p:cNvPr>
          <p:cNvCxnSpPr/>
          <p:nvPr/>
        </p:nvCxnSpPr>
        <p:spPr>
          <a:xfrm>
            <a:off x="291984" y="3304312"/>
            <a:ext cx="1166899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86772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2F11BC-B432-56C9-C938-C5D6B6AB6E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1EF87F6-BA50-5DAE-4590-68E7E3031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ROI ‘Center Vitrine’ </a:t>
            </a:r>
            <a:r>
              <a:rPr lang="en-US" dirty="0"/>
              <a:t>: comparison among renderings​ 2/2</a:t>
            </a:r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7F1BE9AA-4157-0C43-AC6C-8A286C16A2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4027" y="1737360"/>
            <a:ext cx="4481945" cy="4481945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8ABAA5AF-9A0C-C6F2-19CE-644633BE8BB4}"/>
              </a:ext>
            </a:extLst>
          </p:cNvPr>
          <p:cNvSpPr txBox="1"/>
          <p:nvPr/>
        </p:nvSpPr>
        <p:spPr>
          <a:xfrm>
            <a:off x="426028" y="2685671"/>
            <a:ext cx="6999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RESULTS</a:t>
            </a:r>
            <a:r>
              <a:rPr lang="it-IT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The </a:t>
            </a:r>
            <a:r>
              <a:rPr lang="it-IT" dirty="0" err="1"/>
              <a:t>effect</a:t>
            </a:r>
            <a:r>
              <a:rPr lang="it-IT" dirty="0"/>
              <a:t> </a:t>
            </a:r>
            <a:r>
              <a:rPr lang="it-IT" dirty="0" err="1"/>
              <a:t>observed</a:t>
            </a:r>
            <a:r>
              <a:rPr lang="it-IT" dirty="0"/>
              <a:t> for the </a:t>
            </a:r>
            <a:r>
              <a:rPr lang="it-IT" dirty="0" err="1"/>
              <a:t>papyri</a:t>
            </a:r>
            <a:r>
              <a:rPr lang="it-IT" dirty="0"/>
              <a:t> </a:t>
            </a:r>
            <a:r>
              <a:rPr lang="it-IT" dirty="0" err="1"/>
              <a:t>vitrine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retrieved</a:t>
            </a:r>
            <a:r>
              <a:rPr lang="it-IT" dirty="0"/>
              <a:t> for </a:t>
            </a:r>
            <a:r>
              <a:rPr lang="it-IT" dirty="0" err="1"/>
              <a:t>this</a:t>
            </a:r>
            <a:r>
              <a:rPr lang="it-IT" dirty="0"/>
              <a:t> room </a:t>
            </a:r>
            <a:r>
              <a:rPr lang="it-IT" dirty="0" err="1"/>
              <a:t>element</a:t>
            </a:r>
            <a:r>
              <a:rPr lang="it-IT"/>
              <a:t>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53716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6CC444E-D2AF-A3E0-26CB-1AAAC742B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AW norm </a:t>
            </a:r>
            <a:r>
              <a:rPr lang="en-US" dirty="0"/>
              <a:t>: comparison among renderings​ 2/2</a:t>
            </a:r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A933A1A3-10D5-361C-411D-6DACBE0440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4724" y="1758142"/>
            <a:ext cx="4523511" cy="4523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682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6E947E-BF1D-4737-3D78-B23E12852D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6CDB367-5A2A-E493-3138-05F1AECCA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Beta/Theta norm </a:t>
            </a:r>
            <a:r>
              <a:rPr lang="en-US" dirty="0"/>
              <a:t>: comparison among renderings​ 1/2</a:t>
            </a:r>
            <a:endParaRPr lang="it-IT" dirty="0"/>
          </a:p>
        </p:txBody>
      </p:sp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98ECA37D-879F-277A-2165-E9C327D00A1D}"/>
              </a:ext>
            </a:extLst>
          </p:cNvPr>
          <p:cNvCxnSpPr/>
          <p:nvPr/>
        </p:nvCxnSpPr>
        <p:spPr>
          <a:xfrm>
            <a:off x="280555" y="4384964"/>
            <a:ext cx="1166899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Segnaposto contenuto 7">
            <a:extLst>
              <a:ext uri="{FF2B5EF4-FFF2-40B4-BE49-F238E27FC236}">
                <a16:creationId xmlns:a16="http://schemas.microsoft.com/office/drawing/2014/main" id="{8964257F-B1AC-669C-2557-390EAA16DBF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63876" y="1881586"/>
          <a:ext cx="11264248" cy="2359152"/>
        </p:xfrm>
        <a:graphic>
          <a:graphicData uri="http://schemas.openxmlformats.org/drawingml/2006/table">
            <a:tbl>
              <a:tblPr/>
              <a:tblGrid>
                <a:gridCol w="1408031">
                  <a:extLst>
                    <a:ext uri="{9D8B030D-6E8A-4147-A177-3AD203B41FA5}">
                      <a16:colId xmlns:a16="http://schemas.microsoft.com/office/drawing/2014/main" val="1815183427"/>
                    </a:ext>
                  </a:extLst>
                </a:gridCol>
                <a:gridCol w="1408031">
                  <a:extLst>
                    <a:ext uri="{9D8B030D-6E8A-4147-A177-3AD203B41FA5}">
                      <a16:colId xmlns:a16="http://schemas.microsoft.com/office/drawing/2014/main" val="2865644746"/>
                    </a:ext>
                  </a:extLst>
                </a:gridCol>
                <a:gridCol w="1408031">
                  <a:extLst>
                    <a:ext uri="{9D8B030D-6E8A-4147-A177-3AD203B41FA5}">
                      <a16:colId xmlns:a16="http://schemas.microsoft.com/office/drawing/2014/main" val="1612375172"/>
                    </a:ext>
                  </a:extLst>
                </a:gridCol>
                <a:gridCol w="1408031">
                  <a:extLst>
                    <a:ext uri="{9D8B030D-6E8A-4147-A177-3AD203B41FA5}">
                      <a16:colId xmlns:a16="http://schemas.microsoft.com/office/drawing/2014/main" val="1693384507"/>
                    </a:ext>
                  </a:extLst>
                </a:gridCol>
                <a:gridCol w="1408031">
                  <a:extLst>
                    <a:ext uri="{9D8B030D-6E8A-4147-A177-3AD203B41FA5}">
                      <a16:colId xmlns:a16="http://schemas.microsoft.com/office/drawing/2014/main" val="3453429734"/>
                    </a:ext>
                  </a:extLst>
                </a:gridCol>
                <a:gridCol w="1408031">
                  <a:extLst>
                    <a:ext uri="{9D8B030D-6E8A-4147-A177-3AD203B41FA5}">
                      <a16:colId xmlns:a16="http://schemas.microsoft.com/office/drawing/2014/main" val="1820147767"/>
                    </a:ext>
                  </a:extLst>
                </a:gridCol>
                <a:gridCol w="1408031">
                  <a:extLst>
                    <a:ext uri="{9D8B030D-6E8A-4147-A177-3AD203B41FA5}">
                      <a16:colId xmlns:a16="http://schemas.microsoft.com/office/drawing/2014/main" val="2287796005"/>
                    </a:ext>
                  </a:extLst>
                </a:gridCol>
                <a:gridCol w="1408031">
                  <a:extLst>
                    <a:ext uri="{9D8B030D-6E8A-4147-A177-3AD203B41FA5}">
                      <a16:colId xmlns:a16="http://schemas.microsoft.com/office/drawing/2014/main" val="4095575852"/>
                    </a:ext>
                  </a:extLst>
                </a:gridCol>
              </a:tblGrid>
              <a:tr h="0">
                <a:tc gridSpan="8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600" b="1" i="1" dirty="0" err="1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Within</a:t>
                      </a:r>
                      <a:r>
                        <a:rPr lang="it-IT" sz="1600" b="1" i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it-IT" sz="1600" b="1" i="1" dirty="0" err="1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Subjects</a:t>
                      </a:r>
                      <a:r>
                        <a:rPr lang="it-IT" sz="1600" b="1" i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it-IT" sz="1600" b="1" i="1" dirty="0" err="1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Effects</a:t>
                      </a:r>
                      <a:r>
                        <a:rPr lang="it-IT" sz="1600" b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R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40339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Cases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Sum of Squares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df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Mean Square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l-GR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η²</a:t>
                      </a:r>
                      <a:r>
                        <a:rPr lang="it-IT" sz="1600" b="0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l-GR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ω²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76363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6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RENDERING VERSIONS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2.900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0.967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1.211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.311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0.043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0.002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98553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Residuals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64.672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0.798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694831"/>
                  </a:ext>
                </a:extLst>
              </a:tr>
              <a:tr h="0">
                <a:tc gridSpan="8">
                  <a:txBody>
                    <a:bodyPr/>
                    <a:lstStyle/>
                    <a:p>
                      <a:pPr algn="r">
                        <a:buNone/>
                      </a:pPr>
                      <a:endParaRPr lang="it-IT" sz="1600" b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7620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5766380"/>
                  </a:ext>
                </a:extLst>
              </a:tr>
              <a:tr h="0">
                <a:tc gridSpan="8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sz="1600" b="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Note.</a:t>
                      </a: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 Type III Sum of Squares</a:t>
                      </a:r>
                    </a:p>
                  </a:txBody>
                  <a:tcPr marT="762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9384267"/>
                  </a:ext>
                </a:extLst>
              </a:tr>
            </a:tbl>
          </a:graphicData>
        </a:graphic>
      </p:graphicFrame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96020722-4C38-09B8-06C4-8490FE6A01F3}"/>
              </a:ext>
            </a:extLst>
          </p:cNvPr>
          <p:cNvGraphicFramePr>
            <a:graphicFrameLocks noGrp="1"/>
          </p:cNvGraphicFramePr>
          <p:nvPr/>
        </p:nvGraphicFramePr>
        <p:xfrm>
          <a:off x="463876" y="4529191"/>
          <a:ext cx="11264250" cy="1644396"/>
        </p:xfrm>
        <a:graphic>
          <a:graphicData uri="http://schemas.openxmlformats.org/drawingml/2006/table">
            <a:tbl>
              <a:tblPr/>
              <a:tblGrid>
                <a:gridCol w="2252850">
                  <a:extLst>
                    <a:ext uri="{9D8B030D-6E8A-4147-A177-3AD203B41FA5}">
                      <a16:colId xmlns:a16="http://schemas.microsoft.com/office/drawing/2014/main" val="4228771728"/>
                    </a:ext>
                  </a:extLst>
                </a:gridCol>
                <a:gridCol w="2252850">
                  <a:extLst>
                    <a:ext uri="{9D8B030D-6E8A-4147-A177-3AD203B41FA5}">
                      <a16:colId xmlns:a16="http://schemas.microsoft.com/office/drawing/2014/main" val="1834062357"/>
                    </a:ext>
                  </a:extLst>
                </a:gridCol>
                <a:gridCol w="2252850">
                  <a:extLst>
                    <a:ext uri="{9D8B030D-6E8A-4147-A177-3AD203B41FA5}">
                      <a16:colId xmlns:a16="http://schemas.microsoft.com/office/drawing/2014/main" val="3811084640"/>
                    </a:ext>
                  </a:extLst>
                </a:gridCol>
                <a:gridCol w="2252850">
                  <a:extLst>
                    <a:ext uri="{9D8B030D-6E8A-4147-A177-3AD203B41FA5}">
                      <a16:colId xmlns:a16="http://schemas.microsoft.com/office/drawing/2014/main" val="2990487987"/>
                    </a:ext>
                  </a:extLst>
                </a:gridCol>
                <a:gridCol w="2252850">
                  <a:extLst>
                    <a:ext uri="{9D8B030D-6E8A-4147-A177-3AD203B41FA5}">
                      <a16:colId xmlns:a16="http://schemas.microsoft.com/office/drawing/2014/main" val="1619339793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b="1" i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Friedman Test</a:t>
                      </a:r>
                      <a:r>
                        <a:rPr lang="it-IT" b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R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81769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Factor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l-GR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Χ²</a:t>
                      </a:r>
                      <a:r>
                        <a:rPr lang="it-IT" b="0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</a:t>
                      </a: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df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Kendall's W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94823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720"/>
                        </a:spcAft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RENDERING VERSIONS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3.900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.272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0.046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7714677"/>
                  </a:ext>
                </a:extLst>
              </a:tr>
              <a:tr h="0">
                <a:tc gridSpan="5">
                  <a:txBody>
                    <a:bodyPr/>
                    <a:lstStyle/>
                    <a:p>
                      <a:pPr algn="r">
                        <a:buNone/>
                      </a:pPr>
                      <a:endParaRPr lang="it-IT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7620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722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6351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ADBA23C-59CE-2BE3-779B-B0DE3386B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Beta/Theta norm </a:t>
            </a:r>
            <a:r>
              <a:rPr lang="en-US" dirty="0"/>
              <a:t>: comparison among renderings​ 2/2</a:t>
            </a:r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C79BB42F-3D13-FD91-04F5-79A2BCCC3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4726" y="1758142"/>
            <a:ext cx="4523508" cy="4523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860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E4303A-CB06-AF8C-36E7-45E0371C82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F518C8-B977-D9D2-1BD4-B075B23A6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Engagement norm </a:t>
            </a:r>
            <a:r>
              <a:rPr lang="en-US" dirty="0"/>
              <a:t>: comparison among renderings​ 1/2</a:t>
            </a:r>
            <a:endParaRPr lang="it-IT" dirty="0"/>
          </a:p>
        </p:txBody>
      </p:sp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B7885D36-4FDA-DC42-9AD2-426DB615DB8D}"/>
              </a:ext>
            </a:extLst>
          </p:cNvPr>
          <p:cNvCxnSpPr/>
          <p:nvPr/>
        </p:nvCxnSpPr>
        <p:spPr>
          <a:xfrm>
            <a:off x="280555" y="4426528"/>
            <a:ext cx="1166899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8147EDF7-A9FA-3F64-1F60-215E25843ABC}"/>
              </a:ext>
            </a:extLst>
          </p:cNvPr>
          <p:cNvGraphicFramePr>
            <a:graphicFrameLocks noGrp="1"/>
          </p:cNvGraphicFramePr>
          <p:nvPr/>
        </p:nvGraphicFramePr>
        <p:xfrm>
          <a:off x="387424" y="4594064"/>
          <a:ext cx="11417150" cy="1644396"/>
        </p:xfrm>
        <a:graphic>
          <a:graphicData uri="http://schemas.openxmlformats.org/drawingml/2006/table">
            <a:tbl>
              <a:tblPr/>
              <a:tblGrid>
                <a:gridCol w="2283430">
                  <a:extLst>
                    <a:ext uri="{9D8B030D-6E8A-4147-A177-3AD203B41FA5}">
                      <a16:colId xmlns:a16="http://schemas.microsoft.com/office/drawing/2014/main" val="628290044"/>
                    </a:ext>
                  </a:extLst>
                </a:gridCol>
                <a:gridCol w="2283430">
                  <a:extLst>
                    <a:ext uri="{9D8B030D-6E8A-4147-A177-3AD203B41FA5}">
                      <a16:colId xmlns:a16="http://schemas.microsoft.com/office/drawing/2014/main" val="618834735"/>
                    </a:ext>
                  </a:extLst>
                </a:gridCol>
                <a:gridCol w="2283430">
                  <a:extLst>
                    <a:ext uri="{9D8B030D-6E8A-4147-A177-3AD203B41FA5}">
                      <a16:colId xmlns:a16="http://schemas.microsoft.com/office/drawing/2014/main" val="2108322578"/>
                    </a:ext>
                  </a:extLst>
                </a:gridCol>
                <a:gridCol w="2283430">
                  <a:extLst>
                    <a:ext uri="{9D8B030D-6E8A-4147-A177-3AD203B41FA5}">
                      <a16:colId xmlns:a16="http://schemas.microsoft.com/office/drawing/2014/main" val="2383381304"/>
                    </a:ext>
                  </a:extLst>
                </a:gridCol>
                <a:gridCol w="2283430">
                  <a:extLst>
                    <a:ext uri="{9D8B030D-6E8A-4147-A177-3AD203B41FA5}">
                      <a16:colId xmlns:a16="http://schemas.microsoft.com/office/drawing/2014/main" val="1612701787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b="1" i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Friedman Test</a:t>
                      </a:r>
                      <a:r>
                        <a:rPr lang="it-IT" b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R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08286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Factor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l-GR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Χ²</a:t>
                      </a:r>
                      <a:r>
                        <a:rPr lang="it-IT" b="0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</a:t>
                      </a: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df</a:t>
                      </a:r>
                      <a:endParaRPr lang="it-IT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Kendall's W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82428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720"/>
                        </a:spcAft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RENDERING VERSIONS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7.371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.061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0.088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7368782"/>
                  </a:ext>
                </a:extLst>
              </a:tr>
              <a:tr h="0">
                <a:tc gridSpan="5">
                  <a:txBody>
                    <a:bodyPr/>
                    <a:lstStyle/>
                    <a:p>
                      <a:pPr algn="r">
                        <a:buNone/>
                      </a:pPr>
                      <a:endParaRPr lang="it-IT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7620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1713490"/>
                  </a:ext>
                </a:extLst>
              </a:tr>
            </a:tbl>
          </a:graphicData>
        </a:graphic>
      </p:graphicFrame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E5C71E88-591B-9BE5-50A8-33606822C1E6}"/>
              </a:ext>
            </a:extLst>
          </p:cNvPr>
          <p:cNvGraphicFramePr>
            <a:graphicFrameLocks noGrp="1"/>
          </p:cNvGraphicFramePr>
          <p:nvPr/>
        </p:nvGraphicFramePr>
        <p:xfrm>
          <a:off x="387424" y="1899841"/>
          <a:ext cx="11417152" cy="2359152"/>
        </p:xfrm>
        <a:graphic>
          <a:graphicData uri="http://schemas.openxmlformats.org/drawingml/2006/table">
            <a:tbl>
              <a:tblPr/>
              <a:tblGrid>
                <a:gridCol w="1427144">
                  <a:extLst>
                    <a:ext uri="{9D8B030D-6E8A-4147-A177-3AD203B41FA5}">
                      <a16:colId xmlns:a16="http://schemas.microsoft.com/office/drawing/2014/main" val="4115835970"/>
                    </a:ext>
                  </a:extLst>
                </a:gridCol>
                <a:gridCol w="1427144">
                  <a:extLst>
                    <a:ext uri="{9D8B030D-6E8A-4147-A177-3AD203B41FA5}">
                      <a16:colId xmlns:a16="http://schemas.microsoft.com/office/drawing/2014/main" val="1543366097"/>
                    </a:ext>
                  </a:extLst>
                </a:gridCol>
                <a:gridCol w="1427144">
                  <a:extLst>
                    <a:ext uri="{9D8B030D-6E8A-4147-A177-3AD203B41FA5}">
                      <a16:colId xmlns:a16="http://schemas.microsoft.com/office/drawing/2014/main" val="1221876221"/>
                    </a:ext>
                  </a:extLst>
                </a:gridCol>
                <a:gridCol w="1427144">
                  <a:extLst>
                    <a:ext uri="{9D8B030D-6E8A-4147-A177-3AD203B41FA5}">
                      <a16:colId xmlns:a16="http://schemas.microsoft.com/office/drawing/2014/main" val="60767303"/>
                    </a:ext>
                  </a:extLst>
                </a:gridCol>
                <a:gridCol w="1427144">
                  <a:extLst>
                    <a:ext uri="{9D8B030D-6E8A-4147-A177-3AD203B41FA5}">
                      <a16:colId xmlns:a16="http://schemas.microsoft.com/office/drawing/2014/main" val="1074087797"/>
                    </a:ext>
                  </a:extLst>
                </a:gridCol>
                <a:gridCol w="1427144">
                  <a:extLst>
                    <a:ext uri="{9D8B030D-6E8A-4147-A177-3AD203B41FA5}">
                      <a16:colId xmlns:a16="http://schemas.microsoft.com/office/drawing/2014/main" val="3258787321"/>
                    </a:ext>
                  </a:extLst>
                </a:gridCol>
                <a:gridCol w="1427144">
                  <a:extLst>
                    <a:ext uri="{9D8B030D-6E8A-4147-A177-3AD203B41FA5}">
                      <a16:colId xmlns:a16="http://schemas.microsoft.com/office/drawing/2014/main" val="2504180236"/>
                    </a:ext>
                  </a:extLst>
                </a:gridCol>
                <a:gridCol w="1427144">
                  <a:extLst>
                    <a:ext uri="{9D8B030D-6E8A-4147-A177-3AD203B41FA5}">
                      <a16:colId xmlns:a16="http://schemas.microsoft.com/office/drawing/2014/main" val="2214664971"/>
                    </a:ext>
                  </a:extLst>
                </a:gridCol>
              </a:tblGrid>
              <a:tr h="0">
                <a:tc gridSpan="8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600" b="1" i="1" dirty="0" err="1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Within</a:t>
                      </a:r>
                      <a:r>
                        <a:rPr lang="it-IT" sz="1600" b="1" i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it-IT" sz="1600" b="1" i="1" dirty="0" err="1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Subjects</a:t>
                      </a:r>
                      <a:r>
                        <a:rPr lang="it-IT" sz="1600" b="1" i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it-IT" sz="1600" b="1" i="1" dirty="0" err="1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Effects</a:t>
                      </a:r>
                      <a:r>
                        <a:rPr lang="it-IT" sz="1600" b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R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43348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Cases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Sum of Squares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df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Mean Square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l-GR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η²</a:t>
                      </a:r>
                      <a:r>
                        <a:rPr lang="it-IT" sz="1600" b="0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l-GR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ω²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55474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RENDERING VERSIONS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4.129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1.376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2.499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.065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0.085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0.014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8659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Residuals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44.618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0.551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514040"/>
                  </a:ext>
                </a:extLst>
              </a:tr>
              <a:tr h="0">
                <a:tc gridSpan="8">
                  <a:txBody>
                    <a:bodyPr/>
                    <a:lstStyle/>
                    <a:p>
                      <a:pPr algn="r">
                        <a:buNone/>
                      </a:pPr>
                      <a:endParaRPr lang="it-IT" sz="1600" b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7620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5133667"/>
                  </a:ext>
                </a:extLst>
              </a:tr>
              <a:tr h="0">
                <a:tc gridSpan="8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sz="1600" b="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Note.</a:t>
                      </a: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 Type III Sum of Squares</a:t>
                      </a:r>
                    </a:p>
                  </a:txBody>
                  <a:tcPr marT="762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15718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7285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7B820A-2C58-5BCC-63FF-1112F89C8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Engagement norm </a:t>
            </a:r>
            <a:r>
              <a:rPr lang="en-US" dirty="0"/>
              <a:t>: comparison among renderings​ 2/2</a:t>
            </a:r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0959FD4-F018-A219-6FC3-843732E234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9764" y="1768533"/>
            <a:ext cx="4538749" cy="4538749"/>
          </a:xfrm>
          <a:prstGeom prst="rect">
            <a:avLst/>
          </a:prstGeom>
        </p:spPr>
      </p:pic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F077F3EB-D3D6-5567-C026-87705CAB75AC}"/>
              </a:ext>
            </a:extLst>
          </p:cNvPr>
          <p:cNvGraphicFramePr>
            <a:graphicFrameLocks noGrp="1"/>
          </p:cNvGraphicFramePr>
          <p:nvPr/>
        </p:nvGraphicFramePr>
        <p:xfrm>
          <a:off x="0" y="1908607"/>
          <a:ext cx="7099764" cy="4022727"/>
        </p:xfrm>
        <a:graphic>
          <a:graphicData uri="http://schemas.openxmlformats.org/drawingml/2006/table">
            <a:tbl>
              <a:tblPr/>
              <a:tblGrid>
                <a:gridCol w="1014252">
                  <a:extLst>
                    <a:ext uri="{9D8B030D-6E8A-4147-A177-3AD203B41FA5}">
                      <a16:colId xmlns:a16="http://schemas.microsoft.com/office/drawing/2014/main" val="3275210378"/>
                    </a:ext>
                  </a:extLst>
                </a:gridCol>
                <a:gridCol w="1014252">
                  <a:extLst>
                    <a:ext uri="{9D8B030D-6E8A-4147-A177-3AD203B41FA5}">
                      <a16:colId xmlns:a16="http://schemas.microsoft.com/office/drawing/2014/main" val="645516375"/>
                    </a:ext>
                  </a:extLst>
                </a:gridCol>
                <a:gridCol w="1014252">
                  <a:extLst>
                    <a:ext uri="{9D8B030D-6E8A-4147-A177-3AD203B41FA5}">
                      <a16:colId xmlns:a16="http://schemas.microsoft.com/office/drawing/2014/main" val="4285457804"/>
                    </a:ext>
                  </a:extLst>
                </a:gridCol>
                <a:gridCol w="1014252">
                  <a:extLst>
                    <a:ext uri="{9D8B030D-6E8A-4147-A177-3AD203B41FA5}">
                      <a16:colId xmlns:a16="http://schemas.microsoft.com/office/drawing/2014/main" val="2869760714"/>
                    </a:ext>
                  </a:extLst>
                </a:gridCol>
                <a:gridCol w="1014252">
                  <a:extLst>
                    <a:ext uri="{9D8B030D-6E8A-4147-A177-3AD203B41FA5}">
                      <a16:colId xmlns:a16="http://schemas.microsoft.com/office/drawing/2014/main" val="2166376677"/>
                    </a:ext>
                  </a:extLst>
                </a:gridCol>
                <a:gridCol w="1014252">
                  <a:extLst>
                    <a:ext uri="{9D8B030D-6E8A-4147-A177-3AD203B41FA5}">
                      <a16:colId xmlns:a16="http://schemas.microsoft.com/office/drawing/2014/main" val="628710392"/>
                    </a:ext>
                  </a:extLst>
                </a:gridCol>
                <a:gridCol w="1014252">
                  <a:extLst>
                    <a:ext uri="{9D8B030D-6E8A-4147-A177-3AD203B41FA5}">
                      <a16:colId xmlns:a16="http://schemas.microsoft.com/office/drawing/2014/main" val="304669724"/>
                    </a:ext>
                  </a:extLst>
                </a:gridCol>
              </a:tblGrid>
              <a:tr h="294615">
                <a:tc gridSpan="7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sz="1400" b="1" i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Post Hoc Comparisons - RENDERING VERSIONS</a:t>
                      </a:r>
                      <a:r>
                        <a:rPr lang="en-US" sz="1400" b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73654" marR="61378" marT="36827" marB="368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878847"/>
                  </a:ext>
                </a:extLst>
              </a:tr>
              <a:tr h="47875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it-IT" sz="1400" b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54" marR="73654" marT="18413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it-IT" sz="1400" b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54" marR="73654" marT="18413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Mean Difference</a:t>
                      </a:r>
                    </a:p>
                  </a:txBody>
                  <a:tcPr marL="73654" marR="73654" marT="18413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</a:t>
                      </a:r>
                    </a:p>
                  </a:txBody>
                  <a:tcPr marL="73654" marR="73654" marT="18413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df</a:t>
                      </a:r>
                    </a:p>
                  </a:txBody>
                  <a:tcPr marL="73654" marR="73654" marT="18413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73654" marR="73654" marT="18413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  <a:r>
                        <a:rPr lang="it-IT" sz="1400" b="0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holm</a:t>
                      </a: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73654" marR="73654" marT="18413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3851393"/>
                  </a:ext>
                </a:extLst>
              </a:tr>
              <a:tr h="526625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Cooler Light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Lower Ceiling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0.396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0.196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2.015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.270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722569"/>
                  </a:ext>
                </a:extLst>
              </a:tr>
              <a:tr h="245513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Graphics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-0.116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0.165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-0.708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.947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7507815"/>
                  </a:ext>
                </a:extLst>
              </a:tr>
              <a:tr h="466474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 Saturation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0.159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0.213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0.747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.947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4211437"/>
                  </a:ext>
                </a:extLst>
              </a:tr>
              <a:tr h="526625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Lower Ceiling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Graphics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-0.512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0.151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-3.392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.013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5175950"/>
                  </a:ext>
                </a:extLst>
              </a:tr>
              <a:tr h="466474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 Saturation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-0.237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0.225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-1.054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.947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949569"/>
                  </a:ext>
                </a:extLst>
              </a:tr>
              <a:tr h="526625">
                <a:tc>
                  <a:txBody>
                    <a:bodyPr/>
                    <a:lstStyle/>
                    <a:p>
                      <a:pPr algn="l">
                        <a:spcAft>
                          <a:spcPts val="720"/>
                        </a:spcAft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Graphics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720"/>
                        </a:spcAft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 Saturation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0.275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0.228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1.210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4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.947</a:t>
                      </a:r>
                    </a:p>
                  </a:txBody>
                  <a:tcPr marL="73654" marR="73654" marT="6628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6273614"/>
                  </a:ext>
                </a:extLst>
              </a:tr>
              <a:tr h="245513">
                <a:tc gridSpan="7">
                  <a:txBody>
                    <a:bodyPr/>
                    <a:lstStyle/>
                    <a:p>
                      <a:pPr algn="r">
                        <a:buNone/>
                      </a:pPr>
                      <a:endParaRPr lang="it-IT" sz="1400" b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3305232"/>
                  </a:ext>
                </a:extLst>
              </a:tr>
              <a:tr h="245513">
                <a:tc gridSpan="7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sz="1400" b="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Note.</a:t>
                      </a: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 P-value adjusted for comparing a family of 6 estimates.</a:t>
                      </a:r>
                    </a:p>
                  </a:txBody>
                  <a:tcPr marL="73654" marR="73654" marT="6138" marB="18413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84082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5732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B76ACC-62EB-23C1-76C2-EB37D75B31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58803C3-637E-191E-437C-962C7061D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Theta frontal norm </a:t>
            </a:r>
            <a:r>
              <a:rPr lang="en-US" dirty="0"/>
              <a:t>: comparison among renderings​ 1/2</a:t>
            </a:r>
            <a:endParaRPr lang="it-IT" dirty="0"/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B655F586-E898-9BF4-6B9A-E8226305D111}"/>
              </a:ext>
            </a:extLst>
          </p:cNvPr>
          <p:cNvCxnSpPr/>
          <p:nvPr/>
        </p:nvCxnSpPr>
        <p:spPr>
          <a:xfrm>
            <a:off x="280555" y="4405746"/>
            <a:ext cx="1166899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8815CE5F-5556-B7EA-A8D8-1AEC2D4E381D}"/>
              </a:ext>
            </a:extLst>
          </p:cNvPr>
          <p:cNvGraphicFramePr>
            <a:graphicFrameLocks noGrp="1"/>
          </p:cNvGraphicFramePr>
          <p:nvPr/>
        </p:nvGraphicFramePr>
        <p:xfrm>
          <a:off x="417367" y="4546664"/>
          <a:ext cx="11357265" cy="1644396"/>
        </p:xfrm>
        <a:graphic>
          <a:graphicData uri="http://schemas.openxmlformats.org/drawingml/2006/table">
            <a:tbl>
              <a:tblPr/>
              <a:tblGrid>
                <a:gridCol w="2271453">
                  <a:extLst>
                    <a:ext uri="{9D8B030D-6E8A-4147-A177-3AD203B41FA5}">
                      <a16:colId xmlns:a16="http://schemas.microsoft.com/office/drawing/2014/main" val="853256223"/>
                    </a:ext>
                  </a:extLst>
                </a:gridCol>
                <a:gridCol w="2271453">
                  <a:extLst>
                    <a:ext uri="{9D8B030D-6E8A-4147-A177-3AD203B41FA5}">
                      <a16:colId xmlns:a16="http://schemas.microsoft.com/office/drawing/2014/main" val="3719491970"/>
                    </a:ext>
                  </a:extLst>
                </a:gridCol>
                <a:gridCol w="2271453">
                  <a:extLst>
                    <a:ext uri="{9D8B030D-6E8A-4147-A177-3AD203B41FA5}">
                      <a16:colId xmlns:a16="http://schemas.microsoft.com/office/drawing/2014/main" val="4294471451"/>
                    </a:ext>
                  </a:extLst>
                </a:gridCol>
                <a:gridCol w="2271453">
                  <a:extLst>
                    <a:ext uri="{9D8B030D-6E8A-4147-A177-3AD203B41FA5}">
                      <a16:colId xmlns:a16="http://schemas.microsoft.com/office/drawing/2014/main" val="2859763586"/>
                    </a:ext>
                  </a:extLst>
                </a:gridCol>
                <a:gridCol w="2271453">
                  <a:extLst>
                    <a:ext uri="{9D8B030D-6E8A-4147-A177-3AD203B41FA5}">
                      <a16:colId xmlns:a16="http://schemas.microsoft.com/office/drawing/2014/main" val="3469074436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b="1" i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Friedman Test</a:t>
                      </a:r>
                      <a:r>
                        <a:rPr lang="it-IT" b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R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77799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Factor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l-GR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Χ²</a:t>
                      </a:r>
                      <a:r>
                        <a:rPr lang="it-IT" b="0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</a:t>
                      </a: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df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Kendall's W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43505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720"/>
                        </a:spcAft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RENDERING VERSIONS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0.771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.856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0.009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397301"/>
                  </a:ext>
                </a:extLst>
              </a:tr>
              <a:tr h="0">
                <a:tc gridSpan="5">
                  <a:txBody>
                    <a:bodyPr/>
                    <a:lstStyle/>
                    <a:p>
                      <a:pPr algn="r">
                        <a:buNone/>
                      </a:pPr>
                      <a:endParaRPr lang="it-IT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7620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0513981"/>
                  </a:ext>
                </a:extLst>
              </a:tr>
            </a:tbl>
          </a:graphicData>
        </a:graphic>
      </p:graphicFrame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D587EC69-811C-B136-37D0-E43A1D80BE3B}"/>
              </a:ext>
            </a:extLst>
          </p:cNvPr>
          <p:cNvGraphicFramePr>
            <a:graphicFrameLocks noGrp="1"/>
          </p:cNvGraphicFramePr>
          <p:nvPr/>
        </p:nvGraphicFramePr>
        <p:xfrm>
          <a:off x="417368" y="1905677"/>
          <a:ext cx="11357264" cy="2359152"/>
        </p:xfrm>
        <a:graphic>
          <a:graphicData uri="http://schemas.openxmlformats.org/drawingml/2006/table">
            <a:tbl>
              <a:tblPr/>
              <a:tblGrid>
                <a:gridCol w="1419658">
                  <a:extLst>
                    <a:ext uri="{9D8B030D-6E8A-4147-A177-3AD203B41FA5}">
                      <a16:colId xmlns:a16="http://schemas.microsoft.com/office/drawing/2014/main" val="3578805103"/>
                    </a:ext>
                  </a:extLst>
                </a:gridCol>
                <a:gridCol w="1419658">
                  <a:extLst>
                    <a:ext uri="{9D8B030D-6E8A-4147-A177-3AD203B41FA5}">
                      <a16:colId xmlns:a16="http://schemas.microsoft.com/office/drawing/2014/main" val="621446209"/>
                    </a:ext>
                  </a:extLst>
                </a:gridCol>
                <a:gridCol w="1419658">
                  <a:extLst>
                    <a:ext uri="{9D8B030D-6E8A-4147-A177-3AD203B41FA5}">
                      <a16:colId xmlns:a16="http://schemas.microsoft.com/office/drawing/2014/main" val="546321203"/>
                    </a:ext>
                  </a:extLst>
                </a:gridCol>
                <a:gridCol w="1419658">
                  <a:extLst>
                    <a:ext uri="{9D8B030D-6E8A-4147-A177-3AD203B41FA5}">
                      <a16:colId xmlns:a16="http://schemas.microsoft.com/office/drawing/2014/main" val="2193900270"/>
                    </a:ext>
                  </a:extLst>
                </a:gridCol>
                <a:gridCol w="1419658">
                  <a:extLst>
                    <a:ext uri="{9D8B030D-6E8A-4147-A177-3AD203B41FA5}">
                      <a16:colId xmlns:a16="http://schemas.microsoft.com/office/drawing/2014/main" val="81302813"/>
                    </a:ext>
                  </a:extLst>
                </a:gridCol>
                <a:gridCol w="1419658">
                  <a:extLst>
                    <a:ext uri="{9D8B030D-6E8A-4147-A177-3AD203B41FA5}">
                      <a16:colId xmlns:a16="http://schemas.microsoft.com/office/drawing/2014/main" val="395384387"/>
                    </a:ext>
                  </a:extLst>
                </a:gridCol>
                <a:gridCol w="1419658">
                  <a:extLst>
                    <a:ext uri="{9D8B030D-6E8A-4147-A177-3AD203B41FA5}">
                      <a16:colId xmlns:a16="http://schemas.microsoft.com/office/drawing/2014/main" val="115146690"/>
                    </a:ext>
                  </a:extLst>
                </a:gridCol>
                <a:gridCol w="1419658">
                  <a:extLst>
                    <a:ext uri="{9D8B030D-6E8A-4147-A177-3AD203B41FA5}">
                      <a16:colId xmlns:a16="http://schemas.microsoft.com/office/drawing/2014/main" val="2882049293"/>
                    </a:ext>
                  </a:extLst>
                </a:gridCol>
              </a:tblGrid>
              <a:tr h="0">
                <a:tc gridSpan="8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600" b="1" i="1" dirty="0" err="1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Within</a:t>
                      </a:r>
                      <a:r>
                        <a:rPr lang="it-IT" sz="1600" b="1" i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it-IT" sz="1600" b="1" i="1" dirty="0" err="1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Subjects</a:t>
                      </a:r>
                      <a:r>
                        <a:rPr lang="it-IT" sz="1600" b="1" i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it-IT" sz="1600" b="1" i="1" dirty="0" err="1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Effects</a:t>
                      </a:r>
                      <a:r>
                        <a:rPr lang="it-IT" sz="1600" b="1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R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73768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Cases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Sum of Squares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df</a:t>
                      </a:r>
                      <a:endParaRPr lang="it-IT" sz="16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Mean Square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l-GR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η²</a:t>
                      </a:r>
                      <a:r>
                        <a:rPr lang="it-IT" sz="1600" b="0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l-GR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ω²</a:t>
                      </a:r>
                    </a:p>
                  </a:txBody>
                  <a:tcPr marT="2286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83475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RENDERING VERSIONS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0.278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0.093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0.182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.908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0.007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0.000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87419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Residuals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41.138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0.508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720"/>
                        </a:spcAft>
                        <a:buNone/>
                      </a:pPr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T="82296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522782"/>
                  </a:ext>
                </a:extLst>
              </a:tr>
              <a:tr h="0">
                <a:tc gridSpan="8">
                  <a:txBody>
                    <a:bodyPr/>
                    <a:lstStyle/>
                    <a:p>
                      <a:pPr algn="r">
                        <a:buNone/>
                      </a:pPr>
                      <a:endParaRPr lang="it-IT" sz="1600" b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7620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8080202"/>
                  </a:ext>
                </a:extLst>
              </a:tr>
              <a:tr h="0">
                <a:tc gridSpan="8"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sz="1600" b="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Note.</a:t>
                      </a: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 Type III Sum of Squares</a:t>
                      </a:r>
                    </a:p>
                  </a:txBody>
                  <a:tcPr marT="7620" marB="2286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60538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0239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3A3BE3-C7AB-A29E-5A5C-32F59C8AB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Theta frontal norm </a:t>
            </a:r>
            <a:r>
              <a:rPr lang="en-US" dirty="0"/>
              <a:t>: comparison among renderings​ 2/2</a:t>
            </a:r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4F01BA34-40DB-83D9-D9AC-1984E922D9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8792" y="1758142"/>
            <a:ext cx="4555375" cy="455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20653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44</TotalTime>
  <Words>1567</Words>
  <Application>Microsoft Office PowerPoint</Application>
  <PresentationFormat>Widescreen</PresentationFormat>
  <Paragraphs>589</Paragraphs>
  <Slides>28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Retrospettivo</vt:lpstr>
      <vt:lpstr>Ellie’s thesis results (new normalization)​</vt:lpstr>
      <vt:lpstr>AW norm : comparison among renderings​ 1/2</vt:lpstr>
      <vt:lpstr>AW norm : comparison among renderings​ 2/2</vt:lpstr>
      <vt:lpstr>Beta/Theta norm : comparison among renderings​ 1/2</vt:lpstr>
      <vt:lpstr>Beta/Theta norm : comparison among renderings​ 2/2</vt:lpstr>
      <vt:lpstr>Engagement norm : comparison among renderings​ 1/2</vt:lpstr>
      <vt:lpstr>Engagement norm : comparison among renderings​ 2/2</vt:lpstr>
      <vt:lpstr>Theta frontal norm : comparison among renderings​ 1/2</vt:lpstr>
      <vt:lpstr>Theta frontal norm : comparison among renderings​ 2/2</vt:lpstr>
      <vt:lpstr>GSR norm : comparison among renderings​ 1/2</vt:lpstr>
      <vt:lpstr>GSR norm : comparison among renderings​ 2/2</vt:lpstr>
      <vt:lpstr>WorkLoad norm : comparison among renderings​ 1/2</vt:lpstr>
      <vt:lpstr>WorkLoad norm : comparison among renderings​ 2/2</vt:lpstr>
      <vt:lpstr>Ellie’s thesis results: correlation between rating and neurometrics</vt:lpstr>
      <vt:lpstr>Presentazione standard di PowerPoint</vt:lpstr>
      <vt:lpstr>Approach withdrawal</vt:lpstr>
      <vt:lpstr>Correlation between lower ceiling and AW</vt:lpstr>
      <vt:lpstr>ATTENTION (BetaTheta)</vt:lpstr>
      <vt:lpstr>Correlation between high saturation and BetaTheta</vt:lpstr>
      <vt:lpstr>MENTAL EFFORT (Theta frontal)</vt:lpstr>
      <vt:lpstr>Correlation between lower ceiling and Theta frontal</vt:lpstr>
      <vt:lpstr>Correlation between graphics and GSR</vt:lpstr>
      <vt:lpstr>Ellie’s thesis results: eyetraker statistical analysis</vt:lpstr>
      <vt:lpstr>ROI ‘Papyri Vitrine All’ : comparison among renderings​ 1/3</vt:lpstr>
      <vt:lpstr>ROI ‘Papyri Vitrine All’ : comparison among renderings​ 2/3</vt:lpstr>
      <vt:lpstr>ROI ‘Papyri Vitrine All’ : comparison among renderings​ 3/3</vt:lpstr>
      <vt:lpstr>ROI ‘Center Vitrine’ : comparison among renderings​ 1/2</vt:lpstr>
      <vt:lpstr>ROI ‘Center Vitrine’ : comparison among renderings​ 2/2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Valentina Zu</dc:creator>
  <cp:lastModifiedBy>dario rossi</cp:lastModifiedBy>
  <cp:revision>28</cp:revision>
  <dcterms:created xsi:type="dcterms:W3CDTF">2025-11-19T11:14:57Z</dcterms:created>
  <dcterms:modified xsi:type="dcterms:W3CDTF">2025-11-19T15:48:29Z</dcterms:modified>
</cp:coreProperties>
</file>